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90" r:id="rId6"/>
    <p:sldId id="260" r:id="rId7"/>
    <p:sldId id="299" r:id="rId8"/>
    <p:sldId id="262" r:id="rId9"/>
    <p:sldId id="263" r:id="rId10"/>
    <p:sldId id="287" r:id="rId11"/>
    <p:sldId id="268" r:id="rId12"/>
    <p:sldId id="269" r:id="rId13"/>
    <p:sldId id="288" r:id="rId14"/>
    <p:sldId id="289" r:id="rId15"/>
    <p:sldId id="298" r:id="rId16"/>
    <p:sldId id="296" r:id="rId17"/>
    <p:sldId id="291" r:id="rId18"/>
    <p:sldId id="271" r:id="rId19"/>
    <p:sldId id="275" r:id="rId20"/>
    <p:sldId id="303" r:id="rId21"/>
    <p:sldId id="277" r:id="rId22"/>
    <p:sldId id="300" r:id="rId23"/>
    <p:sldId id="302" r:id="rId24"/>
    <p:sldId id="278" r:id="rId25"/>
    <p:sldId id="279" r:id="rId26"/>
    <p:sldId id="282" r:id="rId27"/>
    <p:sldId id="283" r:id="rId28"/>
    <p:sldId id="284" r:id="rId29"/>
    <p:sldId id="286" r:id="rId30"/>
    <p:sldId id="297" r:id="rId31"/>
    <p:sldId id="301" r:id="rId32"/>
    <p:sldId id="293" r:id="rId33"/>
  </p:sldIdLst>
  <p:sldSz cx="9144000" cy="5143500" type="screen16x9"/>
  <p:notesSz cx="6858000" cy="9144000"/>
  <p:embeddedFontLst>
    <p:embeddedFont>
      <p:font typeface="Arvo" panose="020B060402020202020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Roboto Condensed" panose="02000000000000000000" pitchFamily="2" charset="0"/>
      <p:regular r:id="rId43"/>
      <p:bold r:id="rId44"/>
      <p:italic r:id="rId45"/>
      <p:boldItalic r:id="rId46"/>
    </p:embeddedFont>
    <p:embeddedFont>
      <p:font typeface="Roboto Condensed Light" panose="02000000000000000000" pitchFamily="2" charset="0"/>
      <p:regular r:id="rId47"/>
      <p:bold r:id="rId48"/>
      <p:italic r:id="rId49"/>
      <p:boldItalic r:id="rId50"/>
    </p:embeddedFont>
    <p:embeddedFont>
      <p:font typeface="Teko" panose="020B060402020202020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5" roundtripDataSignature="AMtx7miYF1+zEE9ZUygjZrR+x8B7841k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9D9"/>
    <a:srgbClr val="F2F2F2"/>
    <a:srgbClr val="1DD7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6733" autoAdjust="0"/>
  </p:normalViewPr>
  <p:slideViewPr>
    <p:cSldViewPr snapToGrid="0">
      <p:cViewPr varScale="1">
        <p:scale>
          <a:sx n="45" d="100"/>
          <a:sy n="45" d="100"/>
        </p:scale>
        <p:origin x="2022" y="36"/>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66"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5" Type="http://customschemas.google.com/relationships/presentationmetadata" Target="meta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17T01:30:18.489"/>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fr-FR" sz="1300" dirty="0">
                <a:latin typeface="Times New Roman" panose="02020603050405020304" pitchFamily="18" charset="0"/>
                <a:ea typeface="Times New Roman"/>
                <a:cs typeface="Times New Roman" panose="02020603050405020304" pitchFamily="18" charset="0"/>
                <a:sym typeface="Times New Roman"/>
              </a:rPr>
              <a:t>Mr  le  Président,  Mrs les membres du jury</a:t>
            </a:r>
            <a:r>
              <a:rPr lang="fr-FR" sz="1300" i="1" dirty="0">
                <a:latin typeface="Times New Roman" panose="02020603050405020304" pitchFamily="18" charset="0"/>
                <a:ea typeface="Times New Roman"/>
                <a:cs typeface="Times New Roman" panose="02020603050405020304" pitchFamily="18" charset="0"/>
                <a:sym typeface="Times New Roman"/>
              </a:rPr>
              <a:t>.</a:t>
            </a:r>
            <a:r>
              <a:rPr lang="fr-FR" sz="1300" dirty="0">
                <a:latin typeface="Times New Roman" panose="02020603050405020304" pitchFamily="18" charset="0"/>
                <a:ea typeface="Times New Roman"/>
                <a:cs typeface="Times New Roman" panose="02020603050405020304" pitchFamily="18" charset="0"/>
                <a:sym typeface="Times New Roman"/>
              </a:rPr>
              <a:t> J’ai l’honneur de  vous présenter  mon projet de fin d’études intitulé : « multimodal </a:t>
            </a:r>
            <a:r>
              <a:rPr lang="fr-FR" sz="1300" dirty="0" err="1">
                <a:latin typeface="Times New Roman" panose="02020603050405020304" pitchFamily="18" charset="0"/>
                <a:ea typeface="Times New Roman"/>
                <a:cs typeface="Times New Roman" panose="02020603050405020304" pitchFamily="18" charset="0"/>
                <a:sym typeface="Times New Roman"/>
              </a:rPr>
              <a:t>medical</a:t>
            </a:r>
            <a:r>
              <a:rPr lang="fr-FR" sz="1300" dirty="0">
                <a:latin typeface="Times New Roman" panose="02020603050405020304" pitchFamily="18" charset="0"/>
                <a:ea typeface="Times New Roman"/>
                <a:cs typeface="Times New Roman" panose="02020603050405020304" pitchFamily="18" charset="0"/>
                <a:sym typeface="Times New Roman"/>
              </a:rPr>
              <a:t> </a:t>
            </a:r>
            <a:r>
              <a:rPr lang="fr-FR" sz="1300" dirty="0" err="1">
                <a:latin typeface="Times New Roman" panose="02020603050405020304" pitchFamily="18" charset="0"/>
                <a:ea typeface="Times New Roman"/>
                <a:cs typeface="Times New Roman" panose="02020603050405020304" pitchFamily="18" charset="0"/>
                <a:sym typeface="Times New Roman"/>
              </a:rPr>
              <a:t>visual</a:t>
            </a:r>
            <a:r>
              <a:rPr lang="fr-FR" sz="1300" dirty="0">
                <a:latin typeface="Times New Roman" panose="02020603050405020304" pitchFamily="18" charset="0"/>
                <a:ea typeface="Times New Roman"/>
                <a:cs typeface="Times New Roman" panose="02020603050405020304" pitchFamily="18" charset="0"/>
                <a:sym typeface="Times New Roman"/>
              </a:rPr>
              <a:t> question </a:t>
            </a:r>
            <a:r>
              <a:rPr lang="fr-FR" sz="1300" dirty="0" err="1">
                <a:latin typeface="Times New Roman" panose="02020603050405020304" pitchFamily="18" charset="0"/>
                <a:ea typeface="Times New Roman"/>
                <a:cs typeface="Times New Roman" panose="02020603050405020304" pitchFamily="18" charset="0"/>
                <a:sym typeface="Times New Roman"/>
              </a:rPr>
              <a:t>answering</a:t>
            </a:r>
            <a:r>
              <a:rPr lang="fr-FR" sz="1300" dirty="0">
                <a:latin typeface="Times New Roman" panose="02020603050405020304" pitchFamily="18" charset="0"/>
                <a:ea typeface="Times New Roman"/>
                <a:cs typeface="Times New Roman" panose="02020603050405020304" pitchFamily="18" charset="0"/>
                <a:sym typeface="Times New Roman"/>
              </a:rPr>
              <a:t> » é</a:t>
            </a:r>
            <a:r>
              <a:rPr lang="fr-FR" sz="1300" dirty="0">
                <a:latin typeface="Times New Roman" panose="02020603050405020304" pitchFamily="18" charset="0"/>
                <a:cs typeface="Times New Roman" panose="02020603050405020304" pitchFamily="18" charset="0"/>
              </a:rPr>
              <a:t>laboré par moi-même </a:t>
            </a:r>
            <a:r>
              <a:rPr lang="fr-FR" sz="1300" dirty="0" err="1">
                <a:latin typeface="Times New Roman" panose="02020603050405020304" pitchFamily="18" charset="0"/>
                <a:cs typeface="Times New Roman" panose="02020603050405020304" pitchFamily="18" charset="0"/>
              </a:rPr>
              <a:t>jouini</a:t>
            </a:r>
            <a:r>
              <a:rPr lang="fr-FR" sz="1300" dirty="0">
                <a:latin typeface="Times New Roman" panose="02020603050405020304" pitchFamily="18" charset="0"/>
                <a:cs typeface="Times New Roman" panose="02020603050405020304" pitchFamily="18" charset="0"/>
              </a:rPr>
              <a:t> Sihem et  encadré par M.</a:t>
            </a:r>
            <a:r>
              <a:rPr lang="fr-FR" sz="1300" baseline="0" dirty="0">
                <a:latin typeface="Times New Roman" panose="02020603050405020304" pitchFamily="18" charset="0"/>
                <a:cs typeface="Times New Roman" panose="02020603050405020304" pitchFamily="18" charset="0"/>
              </a:rPr>
              <a:t> </a:t>
            </a:r>
            <a:r>
              <a:rPr lang="fr-FR" sz="1300" baseline="0" dirty="0" err="1">
                <a:latin typeface="Times New Roman" panose="02020603050405020304" pitchFamily="18" charset="0"/>
                <a:cs typeface="Times New Roman" panose="02020603050405020304" pitchFamily="18" charset="0"/>
              </a:rPr>
              <a:t>jaafer</a:t>
            </a:r>
            <a:r>
              <a:rPr lang="fr-FR" sz="1300" baseline="0" dirty="0">
                <a:latin typeface="Times New Roman" panose="02020603050405020304" pitchFamily="18" charset="0"/>
                <a:cs typeface="Times New Roman" panose="02020603050405020304" pitchFamily="18" charset="0"/>
              </a:rPr>
              <a:t> </a:t>
            </a:r>
            <a:r>
              <a:rPr lang="fr-FR" sz="1300" baseline="0" dirty="0" err="1">
                <a:latin typeface="Times New Roman" panose="02020603050405020304" pitchFamily="18" charset="0"/>
                <a:cs typeface="Times New Roman" panose="02020603050405020304" pitchFamily="18" charset="0"/>
              </a:rPr>
              <a:t>chaaouri</a:t>
            </a:r>
            <a:r>
              <a:rPr lang="fr-FR" sz="1300" baseline="0" dirty="0">
                <a:latin typeface="Times New Roman" panose="02020603050405020304" pitchFamily="18" charset="0"/>
                <a:cs typeface="Times New Roman" panose="02020603050405020304" pitchFamily="18" charset="0"/>
              </a:rPr>
              <a:t> </a:t>
            </a:r>
            <a:r>
              <a:rPr lang="fr-FR" sz="1300" dirty="0">
                <a:latin typeface="Times New Roman" panose="02020603050405020304" pitchFamily="18" charset="0"/>
                <a:cs typeface="Times New Roman" panose="02020603050405020304" pitchFamily="18" charset="0"/>
              </a:rPr>
              <a:t>au sein de l’institut supérieur </a:t>
            </a:r>
            <a:r>
              <a:rPr lang="fr-FR" sz="1300" baseline="0" dirty="0">
                <a:latin typeface="Times New Roman" panose="02020603050405020304" pitchFamily="18" charset="0"/>
                <a:cs typeface="Times New Roman" panose="02020603050405020304" pitchFamily="18" charset="0"/>
              </a:rPr>
              <a:t>d’informatique de Mahdia.</a:t>
            </a:r>
            <a:endParaRPr lang="fr-FR" sz="13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1400"/>
              <a:buFont typeface="Arial"/>
              <a:buNone/>
            </a:pPr>
            <a:endParaRPr sz="1500" dirty="0">
              <a:latin typeface="Times New Roman" panose="02020603050405020304" pitchFamily="18" charset="0"/>
              <a:ea typeface="Calibri"/>
              <a:cs typeface="Times New Roman" panose="02020603050405020304" pitchFamily="18" charset="0"/>
              <a:sym typeface="Calibri"/>
            </a:endParaRPr>
          </a:p>
          <a:p>
            <a:pPr marL="0" lvl="0" indent="0" algn="l" rtl="0">
              <a:lnSpc>
                <a:spcPct val="100000"/>
              </a:lnSpc>
              <a:spcBef>
                <a:spcPts val="0"/>
              </a:spcBef>
              <a:spcAft>
                <a:spcPts val="0"/>
              </a:spcAft>
              <a:buClr>
                <a:schemeClr val="dk1"/>
              </a:buClr>
              <a:buSzPts val="1400"/>
              <a:buFont typeface="Arial"/>
              <a:buNone/>
            </a:pPr>
            <a:endParaRPr sz="12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sz="1300" dirty="0">
                <a:latin typeface="Times New Roman" panose="02020603050405020304" pitchFamily="18" charset="0"/>
                <a:cs typeface="Times New Roman" panose="02020603050405020304" pitchFamily="18" charset="0"/>
              </a:rPr>
              <a:t>Afin de résoudre notre problème de VQA, nous avons défini les objectifs suivants :</a:t>
            </a:r>
          </a:p>
          <a:p>
            <a:pPr marL="0" lvl="0" indent="0" algn="l" rtl="0">
              <a:lnSpc>
                <a:spcPct val="100000"/>
              </a:lnSpc>
              <a:spcBef>
                <a:spcPts val="0"/>
              </a:spcBef>
              <a:spcAft>
                <a:spcPts val="0"/>
              </a:spcAft>
              <a:buSzPts val="1400"/>
              <a:buNone/>
            </a:pPr>
            <a:r>
              <a:rPr lang="fr-FR" sz="1300" dirty="0">
                <a:latin typeface="Times New Roman" panose="02020603050405020304" pitchFamily="18" charset="0"/>
                <a:cs typeface="Times New Roman" panose="02020603050405020304" pitchFamily="18" charset="0"/>
              </a:rPr>
              <a:t>l’encodage de l’image et du texte(question) , la fusion entre les deux modalité et la production de la réponse en ce basant sur le contenu visuel de l’image</a:t>
            </a:r>
            <a:r>
              <a:rPr lang="fr-FR" sz="13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3977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sz="1300" dirty="0">
                <a:latin typeface="Times New Roman" panose="02020603050405020304" pitchFamily="18" charset="0"/>
                <a:cs typeface="Times New Roman" panose="02020603050405020304" pitchFamily="18" charset="0"/>
              </a:rPr>
              <a:t>Maintenant que nous avons bien fixé le contexte du projet, la problématique et les objectifs à atteindre, passons à l’étude de l’état de l’art.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900430" indent="0" algn="just">
              <a:lnSpc>
                <a:spcPct val="150000"/>
              </a:lnSpc>
              <a:spcBef>
                <a:spcPts val="600"/>
              </a:spcBef>
              <a:buNone/>
            </a:pPr>
            <a:r>
              <a:rPr lang="fr-FR"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Les systèmes VQA sont généralement posés comme un problème d'apprentissage automatique supervisé, ce qui signifie qu'il nécessite un ensemble de données étiquetées et où chaque échantillon de données doit contenir une image, une question sur cette image et une réponse correcte à cette question.</a:t>
            </a:r>
          </a:p>
          <a:p>
            <a:pPr marL="0" marR="900430" indent="0" algn="just">
              <a:lnSpc>
                <a:spcPct val="150000"/>
              </a:lnSpc>
              <a:spcBef>
                <a:spcPts val="600"/>
              </a:spcBef>
              <a:buNone/>
            </a:pPr>
            <a:r>
              <a:rPr lang="fr-FR" sz="1300" dirty="0">
                <a:effectLst/>
                <a:latin typeface="Times New Roman" panose="02020603050405020304" pitchFamily="18" charset="0"/>
                <a:ea typeface="Times New Roman" panose="02020603050405020304" pitchFamily="18" charset="0"/>
                <a:cs typeface="Times New Roman" panose="02020603050405020304" pitchFamily="18" charset="0"/>
              </a:rPr>
              <a:t>Dans ce travail, nous allons exploiter la base de données publique ‘VQA-Med 2019’. Ces données publiques sont issues d’une deuxième édition de </a:t>
            </a:r>
            <a:r>
              <a:rPr lang="fr-FR" sz="1300" dirty="0" err="1">
                <a:effectLst/>
                <a:latin typeface="Times New Roman" panose="02020603050405020304" pitchFamily="18" charset="0"/>
                <a:ea typeface="Times New Roman" panose="02020603050405020304" pitchFamily="18" charset="0"/>
                <a:cs typeface="Times New Roman" panose="02020603050405020304" pitchFamily="18" charset="0"/>
              </a:rPr>
              <a:t>imageCLEF</a:t>
            </a:r>
            <a:r>
              <a:rPr lang="fr-FR" sz="1300" dirty="0">
                <a:effectLst/>
                <a:latin typeface="Times New Roman" panose="02020603050405020304" pitchFamily="18" charset="0"/>
                <a:ea typeface="Times New Roman" panose="02020603050405020304" pitchFamily="18" charset="0"/>
                <a:cs typeface="Times New Roman" panose="02020603050405020304" pitchFamily="18" charset="0"/>
              </a:rPr>
              <a:t> challenge . Les paires Question-Réponse ont été générées à partir des légendes et ont été validées manuellement par deux médecins. </a:t>
            </a:r>
            <a:endParaRPr lang="fr-FR" sz="1300" dirty="0">
              <a:latin typeface="Times New Roman" panose="02020603050405020304" pitchFamily="18" charset="0"/>
              <a:cs typeface="Times New Roman" panose="02020603050405020304" pitchFamily="18" charset="0"/>
            </a:endParaRPr>
          </a:p>
          <a:p>
            <a:pPr marL="0" marR="900430" lvl="0" indent="0" algn="just" defTabSz="914400" rtl="0" eaLnBrk="1" fontAlgn="auto" latinLnBrk="0" hangingPunct="1">
              <a:lnSpc>
                <a:spcPct val="150000"/>
              </a:lnSpc>
              <a:spcBef>
                <a:spcPts val="600"/>
              </a:spcBef>
              <a:spcAft>
                <a:spcPts val="0"/>
              </a:spcAft>
              <a:buClr>
                <a:srgbClr val="000000"/>
              </a:buClr>
              <a:buSzPts val="1400"/>
              <a:buFont typeface="Arial"/>
              <a:buNone/>
              <a:tabLst/>
              <a:defRPr/>
            </a:pPr>
            <a:r>
              <a:rPr lang="fr-FR" sz="1300" dirty="0">
                <a:latin typeface="Times New Roman" panose="02020603050405020304" pitchFamily="18" charset="0"/>
                <a:ea typeface="Times New Roman" panose="02020603050405020304" pitchFamily="18" charset="0"/>
                <a:cs typeface="Times New Roman" panose="02020603050405020304" pitchFamily="18" charset="0"/>
              </a:rPr>
              <a:t>Cet ensemble de données possède au total environ 15292 paires de questions-réponses avec 4200 images  de radiologie associés, </a:t>
            </a:r>
            <a:r>
              <a:rPr lang="fr-FR" sz="1300" dirty="0">
                <a:effectLst/>
                <a:latin typeface="Times New Roman" panose="02020603050405020304" pitchFamily="18" charset="0"/>
                <a:ea typeface="Times New Roman" panose="02020603050405020304" pitchFamily="18" charset="0"/>
                <a:cs typeface="Times New Roman" panose="02020603050405020304" pitchFamily="18" charset="0"/>
              </a:rPr>
              <a:t>subdivisées respectivement  en données d’entrainement(training), données de validation et données de test.</a:t>
            </a:r>
          </a:p>
          <a:p>
            <a:pPr marL="0" marR="900430" indent="0" algn="just">
              <a:lnSpc>
                <a:spcPct val="150000"/>
              </a:lnSpc>
              <a:spcBef>
                <a:spcPts val="600"/>
              </a:spcBef>
              <a:buNone/>
            </a:pPr>
            <a:endParaRPr lang="fr-FR" sz="13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46685" marR="900430" indent="0" algn="just">
              <a:lnSpc>
                <a:spcPct val="150000"/>
              </a:lnSpc>
              <a:spcBef>
                <a:spcPts val="580"/>
              </a:spcBef>
              <a:spcAft>
                <a:spcPts val="0"/>
              </a:spcAft>
              <a:buNone/>
            </a:pPr>
            <a:r>
              <a:rPr lang="fr-FR" sz="1300" dirty="0">
                <a:effectLst/>
                <a:latin typeface="Times New Roman" panose="02020603050405020304" pitchFamily="18" charset="0"/>
                <a:ea typeface="Times New Roman" panose="02020603050405020304" pitchFamily="18" charset="0"/>
              </a:rPr>
              <a:t>Les données sont également réparties sur quatre catégories en fonction des types de questions qui sont : la catégorie de modalité, la catégorie d'organe, la catégorie de plan et la catégorie d’anomalie. </a:t>
            </a:r>
          </a:p>
          <a:p>
            <a:pPr marL="146685" marR="900430" indent="0" algn="just">
              <a:lnSpc>
                <a:spcPct val="150000"/>
              </a:lnSpc>
              <a:spcBef>
                <a:spcPts val="580"/>
              </a:spcBef>
              <a:spcAft>
                <a:spcPts val="0"/>
              </a:spcAft>
              <a:buNone/>
            </a:pPr>
            <a:r>
              <a:rPr lang="fr-FR" sz="1300" dirty="0">
                <a:effectLst/>
                <a:latin typeface="Times New Roman" panose="02020603050405020304" pitchFamily="18" charset="0"/>
                <a:ea typeface="Times New Roman" panose="02020603050405020304" pitchFamily="18" charset="0"/>
              </a:rPr>
              <a:t>Nous pouvons déterminer la catégorie de la question à partir des mots qui la composent, c'est-à-dire si  le mot "plane" apparaît dans la question, alors c'est une question de plan. si le les mots « organe » ou « partie » apparaissent dans la question, il s'agit alors d'une question d'organe. Si les mots  ‘normal’, ‘</a:t>
            </a:r>
            <a:r>
              <a:rPr lang="fr-FR" sz="1300" dirty="0" err="1">
                <a:effectLst/>
                <a:latin typeface="Times New Roman" panose="02020603050405020304" pitchFamily="18" charset="0"/>
                <a:ea typeface="Times New Roman" panose="02020603050405020304" pitchFamily="18" charset="0"/>
              </a:rPr>
              <a:t>abnormal</a:t>
            </a:r>
            <a:r>
              <a:rPr lang="fr-FR" sz="1300" dirty="0">
                <a:effectLst/>
                <a:latin typeface="Times New Roman" panose="02020603050405020304" pitchFamily="18" charset="0"/>
                <a:ea typeface="Times New Roman" panose="02020603050405020304" pitchFamily="18" charset="0"/>
              </a:rPr>
              <a:t>’ ou ‘</a:t>
            </a:r>
            <a:r>
              <a:rPr lang="fr-FR" sz="1300" dirty="0" err="1">
                <a:effectLst/>
                <a:latin typeface="Times New Roman" panose="02020603050405020304" pitchFamily="18" charset="0"/>
                <a:ea typeface="Times New Roman" panose="02020603050405020304" pitchFamily="18" charset="0"/>
              </a:rPr>
              <a:t>alarm</a:t>
            </a:r>
            <a:r>
              <a:rPr lang="fr-FR" sz="1300" dirty="0">
                <a:effectLst/>
                <a:latin typeface="Times New Roman" panose="02020603050405020304" pitchFamily="18" charset="0"/>
                <a:ea typeface="Times New Roman" panose="02020603050405020304" pitchFamily="18" charset="0"/>
              </a:rPr>
              <a:t>’ apparaissent dans la question, donc c'est une question d'anomalie. Sinon, c'est une question de modalité. </a:t>
            </a:r>
          </a:p>
          <a:p>
            <a:pPr marL="146685" marR="900430" indent="0" algn="just">
              <a:lnSpc>
                <a:spcPct val="150000"/>
              </a:lnSpc>
              <a:spcBef>
                <a:spcPts val="580"/>
              </a:spcBef>
              <a:spcAft>
                <a:spcPts val="0"/>
              </a:spcAft>
              <a:buNone/>
            </a:pPr>
            <a:r>
              <a:rPr lang="fr-FR" sz="1300" dirty="0">
                <a:effectLst/>
                <a:latin typeface="Times New Roman" panose="02020603050405020304" pitchFamily="18" charset="0"/>
                <a:ea typeface="Times New Roman" panose="02020603050405020304" pitchFamily="18" charset="0"/>
              </a:rPr>
              <a:t>Je vous ai donné un exemple pour chaque catégorie ;</a:t>
            </a:r>
          </a:p>
          <a:p>
            <a:pPr marL="146685" marR="900430" indent="0" algn="just">
              <a:lnSpc>
                <a:spcPct val="150000"/>
              </a:lnSpc>
              <a:spcBef>
                <a:spcPts val="580"/>
              </a:spcBef>
              <a:spcAft>
                <a:spcPts val="0"/>
              </a:spcAft>
              <a:buNone/>
            </a:pPr>
            <a:endParaRPr lang="fr-FR" sz="13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74967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900430" lvl="0" indent="0" algn="just" defTabSz="914400" rtl="0" eaLnBrk="1" fontAlgn="auto" latinLnBrk="0" hangingPunct="1">
              <a:lnSpc>
                <a:spcPct val="150000"/>
              </a:lnSpc>
              <a:spcBef>
                <a:spcPts val="600"/>
              </a:spcBef>
              <a:spcAft>
                <a:spcPts val="0"/>
              </a:spcAft>
              <a:buClr>
                <a:srgbClr val="000000"/>
              </a:buClr>
              <a:buSzPts val="1400"/>
              <a:buFont typeface="Arial"/>
              <a:buNone/>
              <a:tabLst/>
              <a:defRPr/>
            </a:pPr>
            <a:r>
              <a:rPr lang="fr-FR" sz="1300" dirty="0">
                <a:effectLst/>
                <a:latin typeface="Times New Roman" panose="02020603050405020304" pitchFamily="18" charset="0"/>
                <a:ea typeface="Times New Roman" panose="02020603050405020304" pitchFamily="18" charset="0"/>
              </a:rPr>
              <a:t>Nous présentons ici les résultats des 14 équipes qui ont participé au défi </a:t>
            </a:r>
            <a:r>
              <a:rPr lang="fr-FR" sz="1300" dirty="0" err="1">
                <a:effectLst/>
                <a:latin typeface="Times New Roman" panose="02020603050405020304" pitchFamily="18" charset="0"/>
                <a:ea typeface="Times New Roman" panose="02020603050405020304" pitchFamily="18" charset="0"/>
              </a:rPr>
              <a:t>ImageCLEF</a:t>
            </a:r>
            <a:r>
              <a:rPr lang="fr-FR" sz="1300" dirty="0">
                <a:effectLst/>
                <a:latin typeface="Times New Roman" panose="02020603050405020304" pitchFamily="18" charset="0"/>
                <a:ea typeface="Times New Roman" panose="02020603050405020304" pitchFamily="18" charset="0"/>
              </a:rPr>
              <a:t> 2019. Les modèles de texte et d'image utilisés sont divers entre les réseaux de neurones </a:t>
            </a:r>
            <a:r>
              <a:rPr lang="fr-FR" sz="1300" dirty="0" err="1">
                <a:effectLst/>
                <a:latin typeface="Times New Roman" panose="02020603050405020304" pitchFamily="18" charset="0"/>
                <a:ea typeface="Times New Roman" panose="02020603050405020304" pitchFamily="18" charset="0"/>
              </a:rPr>
              <a:t>convolutionnels</a:t>
            </a:r>
            <a:r>
              <a:rPr lang="fr-FR" sz="1300" dirty="0">
                <a:effectLst/>
                <a:latin typeface="Times New Roman" panose="02020603050405020304" pitchFamily="18" charset="0"/>
                <a:ea typeface="Times New Roman" panose="02020603050405020304" pitchFamily="18" charset="0"/>
              </a:rPr>
              <a:t> (CNN), les réseaux de neurones récurrents (RNN) et les Transformers, le meilleur résultat a été obtenu par l'équipe </a:t>
            </a:r>
            <a:r>
              <a:rPr lang="fr-FR" sz="1300" dirty="0" err="1">
                <a:effectLst/>
                <a:latin typeface="Times New Roman" panose="02020603050405020304" pitchFamily="18" charset="0"/>
                <a:ea typeface="Times New Roman" panose="02020603050405020304" pitchFamily="18" charset="0"/>
              </a:rPr>
              <a:t>Hanlin</a:t>
            </a:r>
            <a:r>
              <a:rPr lang="fr-FR" sz="1300" dirty="0">
                <a:effectLst/>
                <a:latin typeface="Times New Roman" panose="02020603050405020304" pitchFamily="18" charset="0"/>
                <a:ea typeface="Times New Roman" panose="02020603050405020304" pitchFamily="18" charset="0"/>
              </a:rPr>
              <a:t>, avec une précision de 0,624. </a:t>
            </a:r>
          </a:p>
          <a:p>
            <a:pPr marL="0" marR="900430" lvl="0" indent="0" algn="just" defTabSz="914400" rtl="0" eaLnBrk="1" fontAlgn="auto" latinLnBrk="0" hangingPunct="1">
              <a:lnSpc>
                <a:spcPct val="150000"/>
              </a:lnSpc>
              <a:spcBef>
                <a:spcPts val="600"/>
              </a:spcBef>
              <a:spcAft>
                <a:spcPts val="0"/>
              </a:spcAft>
              <a:buClr>
                <a:srgbClr val="000000"/>
              </a:buClr>
              <a:buSzPts val="1400"/>
              <a:buFont typeface="Arial"/>
              <a:buNone/>
              <a:tabLst/>
              <a:defRPr/>
            </a:pPr>
            <a:r>
              <a:rPr lang="fr-FR" sz="1300" dirty="0">
                <a:effectLst/>
                <a:latin typeface="Times New Roman" panose="02020603050405020304" pitchFamily="18" charset="0"/>
                <a:ea typeface="Times New Roman" panose="02020603050405020304" pitchFamily="18" charset="0"/>
              </a:rPr>
              <a:t>Les faibles précisions montrent que la tâche de VQA semble difficile et ardue, et cette difficulté augmente encore plus avec la nature inhérente de l'imagerie médicale et du lexique médical.</a:t>
            </a:r>
          </a:p>
          <a:p>
            <a:pPr marL="0" marR="900430" lvl="0" indent="0" algn="just" defTabSz="914400" rtl="0" eaLnBrk="1" fontAlgn="auto" latinLnBrk="0" hangingPunct="1">
              <a:lnSpc>
                <a:spcPct val="150000"/>
              </a:lnSpc>
              <a:spcBef>
                <a:spcPts val="600"/>
              </a:spcBef>
              <a:spcAft>
                <a:spcPts val="0"/>
              </a:spcAft>
              <a:buClr>
                <a:srgbClr val="000000"/>
              </a:buClr>
              <a:buSzPts val="1400"/>
              <a:buFont typeface="Arial"/>
              <a:buNone/>
              <a:tabLst/>
              <a:defRPr/>
            </a:pPr>
            <a:r>
              <a:rPr lang="fr-FR" sz="1300" dirty="0" err="1">
                <a:effectLst/>
                <a:latin typeface="Times New Roman" panose="02020603050405020304" pitchFamily="18" charset="0"/>
                <a:ea typeface="Times New Roman" panose="02020603050405020304" pitchFamily="18" charset="0"/>
              </a:rPr>
              <a:t>imageCLEF</a:t>
            </a:r>
            <a:r>
              <a:rPr lang="fr-FR" sz="1300" dirty="0">
                <a:effectLst/>
                <a:latin typeface="Times New Roman" panose="02020603050405020304" pitchFamily="18" charset="0"/>
                <a:ea typeface="Times New Roman" panose="02020603050405020304" pitchFamily="18" charset="0"/>
              </a:rPr>
              <a:t> propose d'autres </a:t>
            </a:r>
            <a:r>
              <a:rPr lang="fr-FR" sz="1300" dirty="0" err="1">
                <a:effectLst/>
                <a:latin typeface="Times New Roman" panose="02020603050405020304" pitchFamily="18" charset="0"/>
                <a:ea typeface="Times New Roman" panose="02020603050405020304" pitchFamily="18" charset="0"/>
              </a:rPr>
              <a:t>datasets</a:t>
            </a:r>
            <a:r>
              <a:rPr lang="fr-FR" sz="1300" dirty="0">
                <a:effectLst/>
                <a:latin typeface="Times New Roman" panose="02020603050405020304" pitchFamily="18" charset="0"/>
                <a:ea typeface="Times New Roman" panose="02020603050405020304" pitchFamily="18" charset="0"/>
              </a:rPr>
              <a:t>, notamment VQA-Med2020 et VQA-Med2021. Dans ces derniers, les questions sont sélectionnées avec la limitation qu'elles portent spécifiquement sur la catégorie des anomalies. En plus de la tâche VQA, une nouvelle tâche de génération de questions visuelles (VQG) est introduite pour la première fois dans le domaine médical. </a:t>
            </a:r>
          </a:p>
        </p:txBody>
      </p:sp>
    </p:spTree>
    <p:extLst>
      <p:ext uri="{BB962C8B-B14F-4D97-AF65-F5344CB8AC3E}">
        <p14:creationId xmlns:p14="http://schemas.microsoft.com/office/powerpoint/2010/main" val="2183688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0a08464007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10a08464007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fr-FR" sz="1300" b="0" i="0" dirty="0">
                <a:solidFill>
                  <a:schemeClr val="dk1"/>
                </a:solidFill>
                <a:latin typeface="Times New Roman"/>
                <a:ea typeface="Times New Roman"/>
                <a:cs typeface="Times New Roman"/>
                <a:sym typeface="Times New Roman"/>
              </a:rPr>
              <a:t>Passons maintenant à la présentation du modèle «  Transformer » , qui est un modèle d'apprentissage profond introduit en 2017, utilisé principalement dans le domaine du traitement de langage naturel(NLP) </a:t>
            </a:r>
            <a:r>
              <a:rPr lang="fr-FR" sz="1300" b="0" dirty="0">
                <a:solidFill>
                  <a:schemeClr val="dk1"/>
                </a:solidFill>
                <a:latin typeface="Times New Roman"/>
                <a:ea typeface="Times New Roman"/>
                <a:cs typeface="Times New Roman"/>
                <a:sym typeface="Times New Roman"/>
              </a:rPr>
              <a:t>et ayant la particularité d’utiliser uniquement le mécanisme d'attention et aucun réseau récurrent ou convolutif . Ce réseau est caractérisé aussi par le fait qu'il n'a pas besoin de traiter les données dans l'ordre, autrement dit, il n'a pas besoin de traiter le début d'une phrase avant sa fin. De ce fait, Transformer a réussi à résoudre le problème de la parallélisation.</a:t>
            </a:r>
            <a:r>
              <a:rPr lang="fr-FR" sz="1300" b="0" i="0" dirty="0">
                <a:solidFill>
                  <a:schemeClr val="dk1"/>
                </a:solidFill>
                <a:latin typeface="Times New Roman"/>
                <a:ea typeface="Times New Roman"/>
                <a:cs typeface="Times New Roman"/>
                <a:sym typeface="Times New Roman"/>
              </a:rPr>
              <a:t> Typiquement un modèle Transformer</a:t>
            </a:r>
            <a:r>
              <a:rPr lang="fr-FR" sz="1300" b="0" dirty="0">
                <a:solidFill>
                  <a:schemeClr val="dk1"/>
                </a:solidFill>
                <a:latin typeface="Times New Roman"/>
                <a:ea typeface="Times New Roman"/>
                <a:cs typeface="Times New Roman"/>
                <a:sym typeface="Times New Roman"/>
              </a:rPr>
              <a:t> est composé de deux composants: un encodeur( à gauche) et un décodeur(a droite) avec des connexions entre eux.  </a:t>
            </a:r>
          </a:p>
          <a:p>
            <a:pPr marL="139700" marR="0" lvl="0" indent="0" algn="l" rtl="0">
              <a:lnSpc>
                <a:spcPct val="100000"/>
              </a:lnSpc>
              <a:spcBef>
                <a:spcPts val="0"/>
              </a:spcBef>
              <a:spcAft>
                <a:spcPts val="0"/>
              </a:spcAft>
              <a:buClr>
                <a:srgbClr val="000000"/>
              </a:buClr>
              <a:buSzPts val="1400"/>
              <a:buFont typeface="Arial"/>
              <a:buNone/>
            </a:pPr>
            <a:endParaRPr lang="fr-FR" sz="1300" b="0" dirty="0">
              <a:solidFill>
                <a:schemeClr val="dk1"/>
              </a:solidFill>
              <a:latin typeface="Times New Roman"/>
              <a:ea typeface="Times New Roman"/>
              <a:cs typeface="Times New Roman"/>
              <a:sym typeface="Times New Roman"/>
            </a:endParaRPr>
          </a:p>
          <a:p>
            <a:pPr marL="13970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fr-FR" sz="1300" b="0" i="0" dirty="0">
                <a:solidFill>
                  <a:schemeClr val="dk1"/>
                </a:solidFill>
                <a:latin typeface="Times New Roman"/>
                <a:ea typeface="Times New Roman"/>
                <a:cs typeface="Times New Roman"/>
                <a:sym typeface="Times New Roman"/>
              </a:rPr>
              <a:t>Un élément central de l’architecture du Transformer est </a:t>
            </a:r>
            <a:r>
              <a:rPr lang="fr-FR" sz="1300" b="0" dirty="0">
                <a:solidFill>
                  <a:schemeClr val="dk1"/>
                </a:solidFill>
                <a:latin typeface="Times New Roman"/>
                <a:ea typeface="Times New Roman"/>
                <a:cs typeface="Times New Roman"/>
                <a:sym typeface="Times New Roman"/>
              </a:rPr>
              <a:t>La couche d’auto-attention  qui n’est rien d’autre que le mécanisme d’attention appliqué à une seule séquence. cette couche  détermine l’interdépendance des différents mots de la même séquence afin de lui associer une représentation (</a:t>
            </a:r>
            <a:r>
              <a:rPr lang="fr-FR" sz="1300" b="0" dirty="0" err="1">
                <a:solidFill>
                  <a:schemeClr val="dk1"/>
                </a:solidFill>
                <a:latin typeface="Times New Roman"/>
                <a:ea typeface="Times New Roman"/>
                <a:cs typeface="Times New Roman"/>
                <a:sym typeface="Times New Roman"/>
              </a:rPr>
              <a:t>encoding</a:t>
            </a:r>
            <a:r>
              <a:rPr lang="fr-FR" sz="1300" b="0" dirty="0">
                <a:solidFill>
                  <a:schemeClr val="dk1"/>
                </a:solidFill>
                <a:latin typeface="Times New Roman"/>
                <a:ea typeface="Times New Roman"/>
                <a:cs typeface="Times New Roman"/>
                <a:sym typeface="Times New Roman"/>
              </a:rPr>
              <a:t>) </a:t>
            </a:r>
            <a:r>
              <a:rPr lang="fr-FR" sz="1300" b="0" dirty="0" err="1">
                <a:solidFill>
                  <a:schemeClr val="dk1"/>
                </a:solidFill>
                <a:latin typeface="Times New Roman"/>
                <a:ea typeface="Times New Roman"/>
                <a:cs typeface="Times New Roman"/>
                <a:sym typeface="Times New Roman"/>
              </a:rPr>
              <a:t>pertinante</a:t>
            </a:r>
            <a:r>
              <a:rPr lang="fr-FR" sz="1300" b="0" dirty="0">
                <a:solidFill>
                  <a:schemeClr val="dk1"/>
                </a:solidFill>
                <a:latin typeface="Times New Roman"/>
                <a:ea typeface="Times New Roman"/>
                <a:cs typeface="Times New Roman"/>
                <a:sym typeface="Times New Roman"/>
              </a:rPr>
              <a:t>. </a:t>
            </a:r>
          </a:p>
          <a:p>
            <a:pPr marL="139700" marR="0" lvl="0" indent="0" algn="l" rtl="0">
              <a:lnSpc>
                <a:spcPct val="100000"/>
              </a:lnSpc>
              <a:spcBef>
                <a:spcPts val="0"/>
              </a:spcBef>
              <a:spcAft>
                <a:spcPts val="0"/>
              </a:spcAft>
              <a:buClr>
                <a:srgbClr val="000000"/>
              </a:buClr>
              <a:buSzPts val="1400"/>
              <a:buFont typeface="Arial"/>
              <a:buNone/>
            </a:pPr>
            <a:endParaRPr lang="fr-FR" sz="1300" b="0" dirty="0">
              <a:solidFill>
                <a:schemeClr val="dk1"/>
              </a:solidFill>
              <a:latin typeface="Times New Roman"/>
              <a:ea typeface="Times New Roman"/>
              <a:cs typeface="Times New Roman"/>
              <a:sym typeface="Times New Roman"/>
            </a:endParaRPr>
          </a:p>
          <a:p>
            <a:pPr marL="139700" marR="0" lvl="0" indent="0" algn="l" rtl="0">
              <a:lnSpc>
                <a:spcPct val="100000"/>
              </a:lnSpc>
              <a:spcBef>
                <a:spcPts val="0"/>
              </a:spcBef>
              <a:spcAft>
                <a:spcPts val="0"/>
              </a:spcAft>
              <a:buClr>
                <a:srgbClr val="000000"/>
              </a:buClr>
              <a:buSzPts val="1400"/>
              <a:buFont typeface="Arial"/>
              <a:buNone/>
            </a:pPr>
            <a:br>
              <a:rPr lang="fr-FR" sz="1300" b="0" dirty="0">
                <a:latin typeface="Times New Roman"/>
                <a:ea typeface="Times New Roman"/>
                <a:cs typeface="Times New Roman"/>
                <a:sym typeface="Times New Roman"/>
              </a:rPr>
            </a:br>
            <a:endParaRPr lang="fr-FR" sz="1300" b="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445001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0a08464007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10a08464007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lgn="just" fontAlgn="base">
              <a:buNone/>
            </a:pPr>
            <a:r>
              <a:rPr lang="fr-FR" sz="1300" b="0" i="0" dirty="0">
                <a:solidFill>
                  <a:srgbClr val="4C5253"/>
                </a:solidFill>
                <a:effectLst/>
                <a:latin typeface="Times New Roman" panose="02020603050405020304" pitchFamily="18" charset="0"/>
                <a:cs typeface="Times New Roman" panose="02020603050405020304" pitchFamily="18" charset="0"/>
              </a:rPr>
              <a:t>Le Transformer fut clairement une révolution à sa sortie par le fait qu’il soit beaucoup plus rapide à entraîner comparé à ses </a:t>
            </a:r>
            <a:r>
              <a:rPr lang="fr-FR" sz="1300" b="0" i="0" dirty="0" err="1">
                <a:solidFill>
                  <a:srgbClr val="4C5253"/>
                </a:solidFill>
                <a:effectLst/>
                <a:latin typeface="Times New Roman" panose="02020603050405020304" pitchFamily="18" charset="0"/>
                <a:cs typeface="Times New Roman" panose="02020603050405020304" pitchFamily="18" charset="0"/>
              </a:rPr>
              <a:t>prédécésseurs</a:t>
            </a:r>
            <a:r>
              <a:rPr lang="fr-FR" sz="1300" b="0" i="0" dirty="0">
                <a:solidFill>
                  <a:srgbClr val="4C5253"/>
                </a:solidFill>
                <a:effectLst/>
                <a:latin typeface="Times New Roman" panose="02020603050405020304" pitchFamily="18" charset="0"/>
                <a:cs typeface="Times New Roman" panose="02020603050405020304" pitchFamily="18" charset="0"/>
              </a:rPr>
              <a:t>. Mais surtout par l’influence qu’il a sur le NLP à travers les modèles pré-entraînés qu’il a inspiré.</a:t>
            </a:r>
          </a:p>
          <a:p>
            <a:pPr marL="139700" indent="0" algn="just" fontAlgn="base">
              <a:buNone/>
            </a:pPr>
            <a:r>
              <a:rPr lang="fr-FR" sz="1300" b="0" i="0" dirty="0">
                <a:solidFill>
                  <a:srgbClr val="4C5253"/>
                </a:solidFill>
                <a:effectLst/>
                <a:latin typeface="Times New Roman" panose="02020603050405020304" pitchFamily="18" charset="0"/>
                <a:cs typeface="Times New Roman" panose="02020603050405020304" pitchFamily="18" charset="0"/>
              </a:rPr>
              <a:t>BERT est un gros modèle de NLP pré-entraîné sur des millions de textes et peut être affinés pour des tâches spécifiques. Et il est composé d’une pile du bloc « encodeur » du Transformer</a:t>
            </a:r>
          </a:p>
          <a:p>
            <a:pPr marL="139700" indent="0" algn="just" fontAlgn="base">
              <a:buNone/>
            </a:pPr>
            <a:r>
              <a:rPr lang="fr-FR" sz="2400" dirty="0">
                <a:effectLst/>
                <a:latin typeface="Arial" panose="020B0604020202020204" pitchFamily="34" charset="0"/>
              </a:rPr>
              <a:t>BERT possède également des variantes pré-entrainées dans le domaine médical, telles que </a:t>
            </a:r>
            <a:r>
              <a:rPr lang="fr-FR" sz="2400" dirty="0" err="1">
                <a:effectLst/>
                <a:latin typeface="Arial" panose="020B0604020202020204" pitchFamily="34" charset="0"/>
              </a:rPr>
              <a:t>BioBERT</a:t>
            </a:r>
            <a:r>
              <a:rPr lang="fr-FR" sz="2400" dirty="0">
                <a:effectLst/>
                <a:latin typeface="Arial" panose="020B0604020202020204" pitchFamily="34" charset="0"/>
              </a:rPr>
              <a:t> qui est pré-entraîné sur des corpus biomédicaux à grande échelle tels que </a:t>
            </a:r>
            <a:r>
              <a:rPr lang="fr-FR" sz="2400" dirty="0" err="1">
                <a:effectLst/>
                <a:latin typeface="Arial" panose="020B0604020202020204" pitchFamily="34" charset="0"/>
              </a:rPr>
              <a:t>pubmed</a:t>
            </a:r>
            <a:r>
              <a:rPr lang="fr-FR" sz="2400" dirty="0">
                <a:effectLst/>
                <a:latin typeface="Arial" panose="020B0604020202020204" pitchFamily="34" charset="0"/>
              </a:rPr>
              <a:t> et </a:t>
            </a:r>
            <a:r>
              <a:rPr lang="fr-FR" sz="2400" dirty="0" err="1">
                <a:effectLst/>
                <a:latin typeface="Arial" panose="020B0604020202020204" pitchFamily="34" charset="0"/>
              </a:rPr>
              <a:t>pmc</a:t>
            </a:r>
            <a:r>
              <a:rPr lang="fr-FR" sz="2400" dirty="0">
                <a:effectLst/>
                <a:latin typeface="Arial" panose="020B0604020202020204" pitchFamily="34" charset="0"/>
              </a:rPr>
              <a:t>. Avec presque la même architecture, </a:t>
            </a:r>
            <a:r>
              <a:rPr lang="fr-FR" sz="2400" dirty="0" err="1">
                <a:effectLst/>
                <a:latin typeface="Arial" panose="020B0604020202020204" pitchFamily="34" charset="0"/>
              </a:rPr>
              <a:t>BioBERT</a:t>
            </a:r>
            <a:r>
              <a:rPr lang="fr-FR" sz="2400" dirty="0">
                <a:effectLst/>
                <a:latin typeface="Arial" panose="020B0604020202020204" pitchFamily="34" charset="0"/>
              </a:rPr>
              <a:t> surpasse largement BERT et les modèles de l'état de l'art précédents dans une variété de tâches d'exploration de texte biomédical.</a:t>
            </a:r>
            <a:endParaRPr sz="13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3609482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0a08464007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10a08464007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fr-FR" sz="1300" b="0" i="0" dirty="0">
                <a:solidFill>
                  <a:srgbClr val="202122"/>
                </a:solidFill>
                <a:effectLst/>
                <a:latin typeface="Times New Roman" panose="02020603050405020304" pitchFamily="18" charset="0"/>
                <a:cs typeface="Times New Roman" panose="02020603050405020304" pitchFamily="18" charset="0"/>
              </a:rPr>
              <a:t>À partir de 2020, les « Transformers » commencent également à montrer leur potentiel en vision par ordinateur, en commençant par le modèle pré-entrainé Vision Transformer (</a:t>
            </a:r>
            <a:r>
              <a:rPr lang="fr-FR" sz="1300" b="0" i="0" dirty="0" err="1">
                <a:solidFill>
                  <a:srgbClr val="202122"/>
                </a:solidFill>
                <a:effectLst/>
                <a:latin typeface="Times New Roman" panose="02020603050405020304" pitchFamily="18" charset="0"/>
                <a:cs typeface="Times New Roman" panose="02020603050405020304" pitchFamily="18" charset="0"/>
              </a:rPr>
              <a:t>ViT</a:t>
            </a:r>
            <a:r>
              <a:rPr lang="fr-FR" sz="1300" b="0" i="0" dirty="0">
                <a:solidFill>
                  <a:srgbClr val="202122"/>
                </a:solidFill>
                <a:effectLst/>
                <a:latin typeface="Times New Roman" panose="02020603050405020304" pitchFamily="18" charset="0"/>
                <a:cs typeface="Times New Roman" panose="02020603050405020304" pitchFamily="18" charset="0"/>
              </a:rPr>
              <a:t>).</a:t>
            </a:r>
          </a:p>
          <a:p>
            <a:pPr marL="0" lvl="0" indent="0" algn="just" rtl="0">
              <a:lnSpc>
                <a:spcPct val="150000"/>
              </a:lnSpc>
              <a:spcBef>
                <a:spcPts val="0"/>
              </a:spcBef>
              <a:spcAft>
                <a:spcPts val="0"/>
              </a:spcAft>
              <a:buNone/>
            </a:pPr>
            <a:r>
              <a:rPr lang="fr-FR" sz="1300" b="0" i="0" dirty="0">
                <a:solidFill>
                  <a:srgbClr val="202122"/>
                </a:solidFill>
                <a:effectLst/>
                <a:latin typeface="Times New Roman" panose="02020603050405020304" pitchFamily="18" charset="0"/>
                <a:cs typeface="Times New Roman" panose="02020603050405020304" pitchFamily="18" charset="0"/>
              </a:rPr>
              <a:t>En plus de la notion d'attention, le modèle Transformer a introduit un nouveau concept qui est le concept de patches.</a:t>
            </a:r>
          </a:p>
          <a:p>
            <a:pPr marL="0" lvl="0" indent="0" algn="just" rtl="0">
              <a:lnSpc>
                <a:spcPct val="150000"/>
              </a:lnSpc>
              <a:spcBef>
                <a:spcPts val="0"/>
              </a:spcBef>
              <a:spcAft>
                <a:spcPts val="0"/>
              </a:spcAft>
              <a:buNone/>
            </a:pPr>
            <a:r>
              <a:rPr lang="fr-FR" sz="1300" b="0" i="0" dirty="0">
                <a:solidFill>
                  <a:srgbClr val="202122"/>
                </a:solidFill>
                <a:effectLst/>
                <a:latin typeface="Times New Roman" panose="02020603050405020304" pitchFamily="18" charset="0"/>
                <a:cs typeface="Times New Roman" panose="02020603050405020304" pitchFamily="18" charset="0"/>
              </a:rPr>
              <a:t>Etant donné une image, dans un premier temps, l'image sera décomposée en patchs de taille fixe 16*16 pixels, ensuite ces patchs seront transformés en vecteurs de patchs par une transformation linéaire (</a:t>
            </a:r>
            <a:r>
              <a:rPr lang="fr-FR" sz="1300" b="0" i="0" dirty="0" err="1">
                <a:solidFill>
                  <a:srgbClr val="202122"/>
                </a:solidFill>
                <a:effectLst/>
                <a:latin typeface="Times New Roman" panose="02020603050405020304" pitchFamily="18" charset="0"/>
                <a:cs typeface="Times New Roman" panose="02020603050405020304" pitchFamily="18" charset="0"/>
              </a:rPr>
              <a:t>flattening</a:t>
            </a:r>
            <a:r>
              <a:rPr lang="fr-FR" sz="1300" b="0" i="0" dirty="0">
                <a:solidFill>
                  <a:srgbClr val="202122"/>
                </a:solidFill>
                <a:effectLst/>
                <a:latin typeface="Times New Roman" panose="02020603050405020304" pitchFamily="18" charset="0"/>
                <a:cs typeface="Times New Roman" panose="02020603050405020304" pitchFamily="18" charset="0"/>
              </a:rPr>
              <a:t>). Ces vecteurs de patchs combinés à l'encodage positionnel qui porte la position de chaque patch sont traités par un « encoder de Transformer » de la même manière que  « le Transformer » traite les vecteurs mots dont nous avons parlé dans la section précédente. </a:t>
            </a:r>
          </a:p>
          <a:p>
            <a:pPr marL="0" lvl="0" indent="0" algn="just" rtl="0">
              <a:lnSpc>
                <a:spcPct val="150000"/>
              </a:lnSpc>
              <a:spcBef>
                <a:spcPts val="0"/>
              </a:spcBef>
              <a:spcAft>
                <a:spcPts val="0"/>
              </a:spcAft>
              <a:buNone/>
            </a:pPr>
            <a:endParaRPr lang="fr-FR" sz="1300" b="0" i="0" dirty="0">
              <a:solidFill>
                <a:srgbClr val="202122"/>
              </a:solidFill>
              <a:effectLst/>
              <a:latin typeface="Times New Roman" panose="02020603050405020304" pitchFamily="18" charset="0"/>
              <a:cs typeface="Times New Roman" panose="02020603050405020304" pitchFamily="18" charset="0"/>
            </a:endParaRPr>
          </a:p>
          <a:p>
            <a:pPr marL="0" lvl="0" indent="0" algn="just" rtl="0">
              <a:lnSpc>
                <a:spcPct val="150000"/>
              </a:lnSpc>
              <a:spcBef>
                <a:spcPts val="0"/>
              </a:spcBef>
              <a:spcAft>
                <a:spcPts val="0"/>
              </a:spcAft>
              <a:buNone/>
            </a:pPr>
            <a:r>
              <a:rPr lang="fr-FR" sz="1300" b="0" i="0" dirty="0" err="1">
                <a:solidFill>
                  <a:srgbClr val="202122"/>
                </a:solidFill>
                <a:effectLst/>
                <a:latin typeface="Times New Roman" panose="02020603050405020304" pitchFamily="18" charset="0"/>
                <a:cs typeface="Times New Roman" panose="02020603050405020304" pitchFamily="18" charset="0"/>
              </a:rPr>
              <a:t>SwinTransformer</a:t>
            </a:r>
            <a:r>
              <a:rPr lang="fr-FR" sz="1300" b="0" i="0" dirty="0">
                <a:solidFill>
                  <a:srgbClr val="202122"/>
                </a:solidFill>
                <a:effectLst/>
                <a:latin typeface="Times New Roman" panose="02020603050405020304" pitchFamily="18" charset="0"/>
                <a:cs typeface="Times New Roman" panose="02020603050405020304" pitchFamily="18" charset="0"/>
              </a:rPr>
              <a:t>:;</a:t>
            </a:r>
          </a:p>
          <a:p>
            <a:pPr marL="0" lvl="0" indent="0" algn="just" rtl="0">
              <a:lnSpc>
                <a:spcPct val="150000"/>
              </a:lnSpc>
              <a:spcBef>
                <a:spcPts val="0"/>
              </a:spcBef>
              <a:spcAft>
                <a:spcPts val="0"/>
              </a:spcAft>
              <a:buNone/>
            </a:pPr>
            <a:r>
              <a:rPr lang="fr-FR" sz="2400" dirty="0">
                <a:effectLst/>
                <a:latin typeface="Arial" panose="020B0604020202020204" pitchFamily="34" charset="0"/>
              </a:rPr>
              <a:t>Malgré l'énorme succès de vision Transformer dans le domaine de la vision, ce modèle peut échouer dans les tâches qui nécessitent une analyse fine des pixels à l'intérieur des patchs. De nouveaux modèles corrigeront ces problèmes, comme le </a:t>
            </a:r>
            <a:r>
              <a:rPr lang="fr-FR" sz="2400" dirty="0" err="1">
                <a:effectLst/>
                <a:latin typeface="Arial" panose="020B0604020202020204" pitchFamily="34" charset="0"/>
              </a:rPr>
              <a:t>Swin</a:t>
            </a:r>
            <a:r>
              <a:rPr lang="fr-FR" sz="2400" dirty="0">
                <a:effectLst/>
                <a:latin typeface="Arial" panose="020B0604020202020204" pitchFamily="34" charset="0"/>
              </a:rPr>
              <a:t> transformateur, qui a introduit des fenêtres glissantes (utilisées dans les CNN) dans le transformateur, le faisant ressembler aux </a:t>
            </a:r>
            <a:r>
              <a:rPr lang="fr-FR" sz="2400" dirty="0" err="1">
                <a:effectLst/>
                <a:latin typeface="Arial" panose="020B0604020202020204" pitchFamily="34" charset="0"/>
              </a:rPr>
              <a:t>ConvNets</a:t>
            </a:r>
            <a:r>
              <a:rPr lang="fr-FR" sz="2400" b="0" i="0" dirty="0">
                <a:solidFill>
                  <a:srgbClr val="202122"/>
                </a:solidFill>
                <a:effectLst/>
                <a:latin typeface="Times New Roman" panose="02020603050405020304" pitchFamily="18" charset="0"/>
                <a:cs typeface="Times New Roman" panose="02020603050405020304" pitchFamily="18" charset="0"/>
              </a:rPr>
              <a:t>. </a:t>
            </a:r>
            <a:endParaRPr lang="fr-FR" sz="2400" dirty="0">
              <a:effectLst/>
              <a:latin typeface="Arial" panose="020B0604020202020204" pitchFamily="34" charset="0"/>
            </a:endParaRPr>
          </a:p>
        </p:txBody>
      </p:sp>
    </p:spTree>
    <p:extLst>
      <p:ext uri="{BB962C8B-B14F-4D97-AF65-F5344CB8AC3E}">
        <p14:creationId xmlns:p14="http://schemas.microsoft.com/office/powerpoint/2010/main" val="2791376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sz="1300" dirty="0">
                <a:effectLst/>
                <a:latin typeface="Times New Roman" panose="02020603050405020304" pitchFamily="18" charset="0"/>
                <a:cs typeface="Times New Roman" panose="02020603050405020304" pitchFamily="18" charset="0"/>
              </a:rPr>
              <a:t>Dans cette section, nous procédons à la présentation du processus d'implémentation des variantes de "Transformer" pour notre problématique de VQA médicales tout en illustrant les résultats obtenus. </a:t>
            </a:r>
            <a:endParaRPr sz="1300"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sz="1300" dirty="0">
                <a:latin typeface="Times New Roman" panose="02020603050405020304" pitchFamily="18" charset="0"/>
                <a:cs typeface="Times New Roman" panose="02020603050405020304" pitchFamily="18" charset="0"/>
              </a:rPr>
              <a:t>Notre modèle VQA est élaboré en utilisant:</a:t>
            </a:r>
          </a:p>
          <a:p>
            <a:pPr marL="0" lvl="0" indent="0" algn="l" rtl="0">
              <a:lnSpc>
                <a:spcPct val="100000"/>
              </a:lnSpc>
              <a:spcBef>
                <a:spcPts val="0"/>
              </a:spcBef>
              <a:spcAft>
                <a:spcPts val="0"/>
              </a:spcAft>
              <a:buSzPts val="1400"/>
              <a:buFontTx/>
              <a:buNone/>
            </a:pPr>
            <a:r>
              <a:rPr lang="fr-FR" sz="1300" b="0" u="none" dirty="0">
                <a:effectLst/>
                <a:latin typeface="Times New Roman" panose="02020603050405020304" pitchFamily="18" charset="0"/>
                <a:cs typeface="Times New Roman" panose="02020603050405020304" pitchFamily="18" charset="0"/>
              </a:rPr>
              <a:t>-</a:t>
            </a:r>
            <a:r>
              <a:rPr lang="fr-FR" sz="1300" b="1" u="none" dirty="0">
                <a:effectLst/>
                <a:latin typeface="Times New Roman" panose="02020603050405020304" pitchFamily="18" charset="0"/>
                <a:cs typeface="Times New Roman" panose="02020603050405020304" pitchFamily="18" charset="0"/>
              </a:rPr>
              <a:t>Python</a:t>
            </a:r>
            <a:r>
              <a:rPr lang="fr-FR" sz="1300" u="none" dirty="0">
                <a:effectLst/>
                <a:latin typeface="Times New Roman" panose="02020603050405020304" pitchFamily="18" charset="0"/>
                <a:cs typeface="Times New Roman" panose="02020603050405020304" pitchFamily="18" charset="0"/>
              </a:rPr>
              <a:t> comme langage de programmation </a:t>
            </a:r>
            <a:br>
              <a:rPr lang="fr-FR" sz="1300" dirty="0">
                <a:latin typeface="Times New Roman" panose="02020603050405020304" pitchFamily="18" charset="0"/>
                <a:cs typeface="Times New Roman" panose="02020603050405020304" pitchFamily="18" charset="0"/>
              </a:rPr>
            </a:br>
            <a:r>
              <a:rPr lang="fr-FR" sz="1300" dirty="0">
                <a:latin typeface="Times New Roman" panose="02020603050405020304" pitchFamily="18" charset="0"/>
                <a:cs typeface="Times New Roman" panose="02020603050405020304" pitchFamily="18" charset="0"/>
              </a:rPr>
              <a:t>-</a:t>
            </a:r>
            <a:r>
              <a:rPr lang="fr-FR" sz="1300" dirty="0">
                <a:effectLst/>
                <a:latin typeface="Times New Roman" panose="02020603050405020304" pitchFamily="18" charset="0"/>
                <a:cs typeface="Times New Roman" panose="02020603050405020304" pitchFamily="18" charset="0"/>
              </a:rPr>
              <a:t>Comme environnement de développement, nous avons choisi l’environnement en ligne « </a:t>
            </a:r>
            <a:r>
              <a:rPr lang="fr-FR" sz="1300" b="1" dirty="0">
                <a:effectLst/>
                <a:latin typeface="Times New Roman" panose="02020603050405020304" pitchFamily="18" charset="0"/>
                <a:cs typeface="Times New Roman" panose="02020603050405020304" pitchFamily="18" charset="0"/>
              </a:rPr>
              <a:t>google </a:t>
            </a:r>
            <a:r>
              <a:rPr lang="fr-FR" sz="1300" b="1" dirty="0" err="1">
                <a:effectLst/>
                <a:latin typeface="Times New Roman" panose="02020603050405020304" pitchFamily="18" charset="0"/>
                <a:cs typeface="Times New Roman" panose="02020603050405020304" pitchFamily="18" charset="0"/>
              </a:rPr>
              <a:t>colaboratory</a:t>
            </a:r>
            <a:r>
              <a:rPr lang="fr-FR" sz="1300" b="1" dirty="0">
                <a:effectLst/>
                <a:latin typeface="Times New Roman" panose="02020603050405020304" pitchFamily="18" charset="0"/>
                <a:cs typeface="Times New Roman" panose="02020603050405020304" pitchFamily="18" charset="0"/>
              </a:rPr>
              <a:t> </a:t>
            </a:r>
            <a:r>
              <a:rPr lang="fr-FR" sz="1300" dirty="0">
                <a:effectLst/>
                <a:latin typeface="Times New Roman" panose="02020603050405020304" pitchFamily="18" charset="0"/>
                <a:cs typeface="Times New Roman" panose="02020603050405020304" pitchFamily="18" charset="0"/>
              </a:rPr>
              <a:t>» , qui est un service cloud , basé sur </a:t>
            </a:r>
            <a:r>
              <a:rPr lang="fr-FR" sz="1300" dirty="0" err="1">
                <a:effectLst/>
                <a:latin typeface="Times New Roman" panose="02020603050405020304" pitchFamily="18" charset="0"/>
                <a:cs typeface="Times New Roman" panose="02020603050405020304" pitchFamily="18" charset="0"/>
              </a:rPr>
              <a:t>jupyter</a:t>
            </a:r>
            <a:r>
              <a:rPr lang="fr-FR" sz="1300" dirty="0">
                <a:effectLst/>
                <a:latin typeface="Times New Roman" panose="02020603050405020304" pitchFamily="18" charset="0"/>
                <a:cs typeface="Times New Roman" panose="02020603050405020304" pitchFamily="18" charset="0"/>
              </a:rPr>
              <a:t> Notebook, nous a permis d’entrainer des modèle machine </a:t>
            </a:r>
            <a:r>
              <a:rPr lang="fr-FR" sz="1300" dirty="0" err="1">
                <a:effectLst/>
                <a:latin typeface="Times New Roman" panose="02020603050405020304" pitchFamily="18" charset="0"/>
                <a:cs typeface="Times New Roman" panose="02020603050405020304" pitchFamily="18" charset="0"/>
              </a:rPr>
              <a:t>learning</a:t>
            </a:r>
            <a:r>
              <a:rPr lang="fr-FR" sz="1300" dirty="0">
                <a:effectLst/>
                <a:latin typeface="Times New Roman" panose="02020603050405020304" pitchFamily="18" charset="0"/>
                <a:cs typeface="Times New Roman" panose="02020603050405020304" pitchFamily="18" charset="0"/>
              </a:rPr>
              <a:t> directement dans le cloud et nous offre une utilisation gratuite du GPU.</a:t>
            </a:r>
          </a:p>
          <a:p>
            <a:pPr marL="0" lvl="0" indent="0" algn="l" rtl="0">
              <a:lnSpc>
                <a:spcPct val="100000"/>
              </a:lnSpc>
              <a:spcBef>
                <a:spcPts val="0"/>
              </a:spcBef>
              <a:spcAft>
                <a:spcPts val="0"/>
              </a:spcAft>
              <a:buSzPts val="1400"/>
              <a:buFontTx/>
              <a:buNone/>
            </a:pPr>
            <a:r>
              <a:rPr lang="fr-FR" sz="1300" dirty="0">
                <a:effectLst/>
                <a:latin typeface="Times New Roman" panose="02020603050405020304" pitchFamily="18" charset="0"/>
                <a:ea typeface="Times New Roman"/>
                <a:cs typeface="Times New Roman" panose="02020603050405020304" pitchFamily="18" charset="0"/>
                <a:sym typeface="Times New Roman"/>
              </a:rPr>
              <a:t>-</a:t>
            </a:r>
            <a:r>
              <a:rPr lang="fr-FR" sz="1300" u="none" dirty="0">
                <a:effectLst/>
                <a:latin typeface="Times New Roman" panose="02020603050405020304" pitchFamily="18" charset="0"/>
                <a:ea typeface="Times New Roman"/>
                <a:cs typeface="Times New Roman" panose="02020603050405020304" pitchFamily="18" charset="0"/>
                <a:sym typeface="Times New Roman"/>
              </a:rPr>
              <a:t>le </a:t>
            </a:r>
            <a:r>
              <a:rPr lang="fr-FR" sz="1300" b="1" u="none" dirty="0" err="1">
                <a:effectLst/>
                <a:latin typeface="Times New Roman" panose="02020603050405020304" pitchFamily="18" charset="0"/>
                <a:ea typeface="Times New Roman"/>
                <a:cs typeface="Times New Roman" panose="02020603050405020304" pitchFamily="18" charset="0"/>
                <a:sym typeface="Times New Roman"/>
              </a:rPr>
              <a:t>framework</a:t>
            </a:r>
            <a:r>
              <a:rPr lang="fr-FR" sz="1300" b="1" u="none" dirty="0">
                <a:effectLst/>
                <a:latin typeface="Times New Roman" panose="02020603050405020304" pitchFamily="18" charset="0"/>
                <a:ea typeface="Times New Roman"/>
                <a:cs typeface="Times New Roman" panose="02020603050405020304" pitchFamily="18" charset="0"/>
                <a:sym typeface="Times New Roman"/>
              </a:rPr>
              <a:t> </a:t>
            </a:r>
            <a:r>
              <a:rPr lang="fr-FR" sz="1300" b="1" u="none" dirty="0" err="1">
                <a:effectLst/>
                <a:latin typeface="Times New Roman" panose="02020603050405020304" pitchFamily="18" charset="0"/>
                <a:ea typeface="Times New Roman"/>
                <a:cs typeface="Times New Roman" panose="02020603050405020304" pitchFamily="18" charset="0"/>
                <a:sym typeface="Times New Roman"/>
              </a:rPr>
              <a:t>pytorch</a:t>
            </a:r>
            <a:r>
              <a:rPr lang="fr-FR" sz="1300" u="none" dirty="0">
                <a:effectLst/>
                <a:latin typeface="Times New Roman" panose="02020603050405020304" pitchFamily="18" charset="0"/>
                <a:ea typeface="Times New Roman"/>
                <a:cs typeface="Times New Roman" panose="02020603050405020304" pitchFamily="18" charset="0"/>
                <a:sym typeface="Times New Roman"/>
              </a:rPr>
              <a:t>: qui nous </a:t>
            </a:r>
            <a:r>
              <a:rPr lang="fr-FR" sz="1300" dirty="0">
                <a:effectLst/>
                <a:latin typeface="Times New Roman" panose="02020603050405020304" pitchFamily="18" charset="0"/>
                <a:cs typeface="Times New Roman" panose="02020603050405020304" pitchFamily="18" charset="0"/>
              </a:rPr>
              <a:t>permet d'effectuer les calculs tensoriels nécessaires notamment pour l'apprentissage profond. </a:t>
            </a:r>
          </a:p>
          <a:p>
            <a:pPr marL="0" lvl="0" indent="0" algn="l" rtl="0">
              <a:lnSpc>
                <a:spcPct val="100000"/>
              </a:lnSpc>
              <a:spcBef>
                <a:spcPts val="0"/>
              </a:spcBef>
              <a:spcAft>
                <a:spcPts val="0"/>
              </a:spcAft>
              <a:buSzPts val="1400"/>
              <a:buFontTx/>
              <a:buNone/>
            </a:pPr>
            <a:r>
              <a:rPr lang="fr-FR" sz="1300" dirty="0">
                <a:effectLst/>
                <a:latin typeface="Times New Roman" panose="02020603050405020304" pitchFamily="18" charset="0"/>
                <a:cs typeface="Times New Roman" panose="02020603050405020304" pitchFamily="18" charset="0"/>
              </a:rPr>
              <a:t>-</a:t>
            </a:r>
            <a:r>
              <a:rPr lang="fr-FR" sz="1300" b="1" dirty="0">
                <a:effectLst/>
                <a:latin typeface="Times New Roman" panose="02020603050405020304" pitchFamily="18" charset="0"/>
                <a:cs typeface="Times New Roman" panose="02020603050405020304" pitchFamily="18" charset="0"/>
              </a:rPr>
              <a:t>la bibliothèque </a:t>
            </a:r>
            <a:r>
              <a:rPr lang="fr-FR" sz="1300" b="1" u="none" dirty="0" err="1">
                <a:effectLst/>
                <a:latin typeface="Times New Roman" panose="02020603050405020304" pitchFamily="18" charset="0"/>
                <a:cs typeface="Times New Roman" panose="02020603050405020304" pitchFamily="18" charset="0"/>
              </a:rPr>
              <a:t>matplotlib</a:t>
            </a:r>
            <a:r>
              <a:rPr lang="fr-FR" sz="1300" dirty="0">
                <a:effectLst/>
                <a:latin typeface="Times New Roman" panose="02020603050405020304" pitchFamily="18" charset="0"/>
                <a:cs typeface="Times New Roman" panose="02020603050405020304" pitchFamily="18" charset="0"/>
              </a:rPr>
              <a:t>: qui est destinée à tracer et visualiser des données sous forme de graphiques.</a:t>
            </a:r>
          </a:p>
          <a:p>
            <a:pPr marL="0" lvl="0" indent="0" algn="l" rtl="0">
              <a:lnSpc>
                <a:spcPct val="100000"/>
              </a:lnSpc>
              <a:spcBef>
                <a:spcPts val="0"/>
              </a:spcBef>
              <a:spcAft>
                <a:spcPts val="0"/>
              </a:spcAft>
              <a:buSzPts val="1400"/>
              <a:buFontTx/>
              <a:buNone/>
            </a:pPr>
            <a:r>
              <a:rPr lang="fr-FR" sz="1300" dirty="0">
                <a:effectLst/>
                <a:latin typeface="Times New Roman" panose="02020603050405020304" pitchFamily="18" charset="0"/>
                <a:ea typeface="Times New Roman"/>
                <a:cs typeface="Times New Roman" panose="02020603050405020304" pitchFamily="18" charset="0"/>
                <a:sym typeface="Times New Roman"/>
              </a:rPr>
              <a:t>-</a:t>
            </a:r>
            <a:r>
              <a:rPr lang="fr-FR" sz="1300" b="1" u="none" dirty="0" err="1">
                <a:effectLst/>
                <a:latin typeface="Times New Roman" panose="02020603050405020304" pitchFamily="18" charset="0"/>
                <a:ea typeface="Times New Roman"/>
                <a:cs typeface="Times New Roman" panose="02020603050405020304" pitchFamily="18" charset="0"/>
                <a:sym typeface="Times New Roman"/>
              </a:rPr>
              <a:t>Pil</a:t>
            </a:r>
            <a:r>
              <a:rPr lang="fr-FR" sz="1300" u="none" dirty="0">
                <a:effectLst/>
                <a:latin typeface="Times New Roman" panose="02020603050405020304" pitchFamily="18" charset="0"/>
                <a:ea typeface="Times New Roman"/>
                <a:cs typeface="Times New Roman" panose="02020603050405020304" pitchFamily="18" charset="0"/>
                <a:sym typeface="Times New Roman"/>
              </a:rPr>
              <a:t>: </a:t>
            </a:r>
            <a:r>
              <a:rPr lang="fr-FR" sz="1300" dirty="0">
                <a:effectLst/>
                <a:latin typeface="Times New Roman" panose="02020603050405020304" pitchFamily="18" charset="0"/>
                <a:ea typeface="Times New Roman"/>
                <a:cs typeface="Times New Roman" panose="02020603050405020304" pitchFamily="18" charset="0"/>
                <a:sym typeface="Times New Roman"/>
              </a:rPr>
              <a:t>pour le </a:t>
            </a:r>
            <a:r>
              <a:rPr lang="fr-FR" sz="1300" dirty="0">
                <a:effectLst/>
                <a:latin typeface="Times New Roman" panose="02020603050405020304" pitchFamily="18" charset="0"/>
                <a:cs typeface="Times New Roman" panose="02020603050405020304" pitchFamily="18" charset="0"/>
              </a:rPr>
              <a:t>traitement et la manipulation des images</a:t>
            </a:r>
          </a:p>
          <a:p>
            <a:pPr marL="0" lvl="0" indent="0" algn="l" rtl="0">
              <a:lnSpc>
                <a:spcPct val="100000"/>
              </a:lnSpc>
              <a:spcBef>
                <a:spcPts val="0"/>
              </a:spcBef>
              <a:spcAft>
                <a:spcPts val="0"/>
              </a:spcAft>
              <a:buSzPts val="1400"/>
              <a:buFontTx/>
              <a:buNone/>
            </a:pPr>
            <a:r>
              <a:rPr lang="fr-FR" sz="1300" dirty="0">
                <a:effectLst/>
                <a:latin typeface="Times New Roman" panose="02020603050405020304" pitchFamily="18" charset="0"/>
                <a:cs typeface="Times New Roman" panose="02020603050405020304" pitchFamily="18" charset="0"/>
              </a:rPr>
              <a:t>-</a:t>
            </a:r>
            <a:r>
              <a:rPr lang="fr-FR" sz="1300" b="1" dirty="0" err="1">
                <a:effectLst/>
                <a:latin typeface="Times New Roman" panose="02020603050405020304" pitchFamily="18" charset="0"/>
                <a:cs typeface="Times New Roman" panose="02020603050405020304" pitchFamily="18" charset="0"/>
              </a:rPr>
              <a:t>Scikit-learn</a:t>
            </a:r>
            <a:r>
              <a:rPr lang="fr-FR" sz="1300" dirty="0">
                <a:effectLst/>
                <a:latin typeface="Times New Roman" panose="02020603050405020304" pitchFamily="18" charset="0"/>
                <a:cs typeface="Times New Roman" panose="02020603050405020304" pitchFamily="18" charset="0"/>
              </a:rPr>
              <a:t>: qui est efficaces pour l'analyse prédictive des données</a:t>
            </a:r>
          </a:p>
          <a:p>
            <a:pPr marL="0" lvl="0" indent="0" algn="l" rtl="0">
              <a:lnSpc>
                <a:spcPct val="100000"/>
              </a:lnSpc>
              <a:spcBef>
                <a:spcPts val="0"/>
              </a:spcBef>
              <a:spcAft>
                <a:spcPts val="0"/>
              </a:spcAft>
              <a:buSzPts val="1400"/>
              <a:buFontTx/>
              <a:buNone/>
            </a:pPr>
            <a:r>
              <a:rPr lang="fr-FR" sz="1300" dirty="0">
                <a:effectLst/>
                <a:latin typeface="Times New Roman" panose="02020603050405020304" pitchFamily="18" charset="0"/>
                <a:cs typeface="Times New Roman" panose="02020603050405020304" pitchFamily="18" charset="0"/>
              </a:rPr>
              <a:t>- Et </a:t>
            </a:r>
            <a:r>
              <a:rPr lang="fr-FR" sz="1300" b="1" u="none" dirty="0" err="1">
                <a:effectLst/>
                <a:latin typeface="Times New Roman" panose="02020603050405020304" pitchFamily="18" charset="0"/>
                <a:cs typeface="Times New Roman" panose="02020603050405020304" pitchFamily="18" charset="0"/>
              </a:rPr>
              <a:t>numpy</a:t>
            </a:r>
            <a:r>
              <a:rPr lang="fr-FR" sz="1300" u="none" dirty="0">
                <a:effectLst/>
                <a:latin typeface="Times New Roman" panose="02020603050405020304" pitchFamily="18" charset="0"/>
                <a:cs typeface="Times New Roman" panose="02020603050405020304" pitchFamily="18" charset="0"/>
              </a:rPr>
              <a:t>: qui est conçu pour les calculs numériques et  la manipulation des </a:t>
            </a:r>
            <a:r>
              <a:rPr lang="fr-FR" sz="1300" dirty="0">
                <a:effectLst/>
                <a:latin typeface="Times New Roman" panose="02020603050405020304" pitchFamily="18" charset="0"/>
                <a:cs typeface="Times New Roman" panose="02020603050405020304" pitchFamily="18" charset="0"/>
              </a:rPr>
              <a:t>matrices ou tableaux multidimensionnels</a:t>
            </a:r>
          </a:p>
          <a:p>
            <a:pPr marL="0" lvl="0" indent="0" algn="l" rtl="0">
              <a:lnSpc>
                <a:spcPct val="100000"/>
              </a:lnSpc>
              <a:spcBef>
                <a:spcPts val="0"/>
              </a:spcBef>
              <a:spcAft>
                <a:spcPts val="0"/>
              </a:spcAft>
              <a:buSzPts val="1400"/>
              <a:buFontTx/>
              <a:buNone/>
            </a:pPr>
            <a:endParaRPr lang="fr-FR" sz="1300" dirty="0">
              <a:effectLst/>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FR" sz="1300" dirty="0">
                <a:latin typeface="Times New Roman" panose="02020603050405020304" pitchFamily="18" charset="0"/>
                <a:cs typeface="Times New Roman" panose="02020603050405020304" pitchFamily="18" charset="0"/>
              </a:rPr>
              <a:t>afin de bien illustrer</a:t>
            </a:r>
            <a:r>
              <a:rPr lang="fr-FR" sz="1300" baseline="0" dirty="0">
                <a:latin typeface="Times New Roman" panose="02020603050405020304" pitchFamily="18" charset="0"/>
                <a:cs typeface="Times New Roman" panose="02020603050405020304" pitchFamily="18" charset="0"/>
              </a:rPr>
              <a:t> mon travail j’ai choisis le cheminement suivant :                                                 </a:t>
            </a:r>
          </a:p>
          <a:p>
            <a:r>
              <a:rPr lang="fr-FR" sz="1300" dirty="0">
                <a:latin typeface="Times New Roman" panose="02020603050405020304" pitchFamily="18" charset="0"/>
                <a:cs typeface="Times New Roman" panose="02020603050405020304" pitchFamily="18" charset="0"/>
              </a:rPr>
              <a:t>Nous allons entamer cette présentation par une  </a:t>
            </a:r>
            <a:r>
              <a:rPr lang="fr-FR" sz="1300" dirty="0" err="1">
                <a:latin typeface="Times New Roman" panose="02020603050405020304" pitchFamily="18" charset="0"/>
                <a:cs typeface="Times New Roman" panose="02020603050405020304" pitchFamily="18" charset="0"/>
              </a:rPr>
              <a:t>breve</a:t>
            </a:r>
            <a:r>
              <a:rPr lang="fr-FR" sz="1300" dirty="0">
                <a:latin typeface="Times New Roman" panose="02020603050405020304" pitchFamily="18" charset="0"/>
                <a:cs typeface="Times New Roman" panose="02020603050405020304" pitchFamily="18" charset="0"/>
              </a:rPr>
              <a:t> introductio</a:t>
            </a:r>
            <a:r>
              <a:rPr lang="fr-FR" sz="1300" baseline="0" dirty="0">
                <a:latin typeface="Times New Roman" panose="02020603050405020304" pitchFamily="18" charset="0"/>
                <a:cs typeface="Times New Roman" panose="02020603050405020304" pitchFamily="18" charset="0"/>
              </a:rPr>
              <a:t>n</a:t>
            </a:r>
            <a:endParaRPr lang="fr-FR" sz="1300" dirty="0">
              <a:latin typeface="Times New Roman" panose="02020603050405020304" pitchFamily="18" charset="0"/>
              <a:cs typeface="Times New Roman" panose="02020603050405020304" pitchFamily="18" charset="0"/>
            </a:endParaRPr>
          </a:p>
          <a:p>
            <a:r>
              <a:rPr lang="fr-FR" sz="1300" dirty="0">
                <a:latin typeface="Times New Roman" panose="02020603050405020304" pitchFamily="18" charset="0"/>
                <a:cs typeface="Times New Roman" panose="02020603050405020304" pitchFamily="18" charset="0"/>
              </a:rPr>
              <a:t>Passant</a:t>
            </a:r>
            <a:r>
              <a:rPr lang="fr-FR" sz="1300" baseline="0" dirty="0">
                <a:latin typeface="Times New Roman" panose="02020603050405020304" pitchFamily="18" charset="0"/>
                <a:cs typeface="Times New Roman" panose="02020603050405020304" pitchFamily="18" charset="0"/>
              </a:rPr>
              <a:t> </a:t>
            </a:r>
            <a:r>
              <a:rPr lang="fr-FR" sz="1300" dirty="0">
                <a:latin typeface="Times New Roman" panose="02020603050405020304" pitchFamily="18" charset="0"/>
                <a:cs typeface="Times New Roman" panose="02020603050405020304" pitchFamily="18" charset="0"/>
              </a:rPr>
              <a:t>ensuite à la </a:t>
            </a:r>
            <a:r>
              <a:rPr lang="fr-FR" sz="1300" dirty="0" err="1">
                <a:latin typeface="Times New Roman" panose="02020603050405020304" pitchFamily="18" charset="0"/>
                <a:cs typeface="Times New Roman" panose="02020603050405020304" pitchFamily="18" charset="0"/>
              </a:rPr>
              <a:t>problèmatique</a:t>
            </a:r>
            <a:r>
              <a:rPr lang="fr-FR" sz="1300" dirty="0">
                <a:latin typeface="Times New Roman" panose="02020603050405020304" pitchFamily="18" charset="0"/>
                <a:cs typeface="Times New Roman" panose="02020603050405020304" pitchFamily="18" charset="0"/>
              </a:rPr>
              <a:t> et la présentation </a:t>
            </a:r>
            <a:r>
              <a:rPr lang="fr-FR" sz="1300" dirty="0" err="1">
                <a:latin typeface="Times New Roman" panose="02020603050405020304" pitchFamily="18" charset="0"/>
                <a:cs typeface="Times New Roman" panose="02020603050405020304" pitchFamily="18" charset="0"/>
              </a:rPr>
              <a:t>génerale</a:t>
            </a:r>
            <a:r>
              <a:rPr lang="fr-FR" sz="1300" dirty="0">
                <a:latin typeface="Times New Roman" panose="02020603050405020304" pitchFamily="18" charset="0"/>
                <a:cs typeface="Times New Roman" panose="02020603050405020304" pitchFamily="18" charset="0"/>
              </a:rPr>
              <a:t> du projet</a:t>
            </a:r>
          </a:p>
          <a:p>
            <a:r>
              <a:rPr lang="fr-FR" sz="1300" dirty="0">
                <a:latin typeface="Times New Roman" panose="02020603050405020304" pitchFamily="18" charset="0"/>
                <a:cs typeface="Times New Roman" panose="02020603050405020304" pitchFamily="18" charset="0"/>
              </a:rPr>
              <a:t>L’état de l’art sera la partie qui suit ,dans laquelle Nous exposerons le </a:t>
            </a:r>
            <a:r>
              <a:rPr lang="fr-FR" sz="1300" dirty="0" err="1">
                <a:latin typeface="Times New Roman" panose="02020603050405020304" pitchFamily="18" charset="0"/>
                <a:cs typeface="Times New Roman" panose="02020603050405020304" pitchFamily="18" charset="0"/>
              </a:rPr>
              <a:t>dataset</a:t>
            </a:r>
            <a:r>
              <a:rPr lang="fr-FR" sz="1300" dirty="0">
                <a:latin typeface="Times New Roman" panose="02020603050405020304" pitchFamily="18" charset="0"/>
                <a:cs typeface="Times New Roman" panose="02020603050405020304" pitchFamily="18" charset="0"/>
              </a:rPr>
              <a:t> et les modèles que nous allons utilisé dans notre solution</a:t>
            </a:r>
          </a:p>
          <a:p>
            <a:r>
              <a:rPr lang="fr-FR" sz="1300" baseline="0" dirty="0">
                <a:latin typeface="Times New Roman" panose="02020603050405020304" pitchFamily="18" charset="0"/>
                <a:cs typeface="Times New Roman" panose="02020603050405020304" pitchFamily="18" charset="0"/>
              </a:rPr>
              <a:t>Puis , nous allons passé à L’implémentation  et l’évaluation</a:t>
            </a:r>
            <a:endParaRPr lang="fr-FR" sz="1300" dirty="0">
              <a:latin typeface="Times New Roman" panose="02020603050405020304" pitchFamily="18" charset="0"/>
              <a:cs typeface="Times New Roman" panose="02020603050405020304" pitchFamily="18" charset="0"/>
            </a:endParaRPr>
          </a:p>
          <a:p>
            <a:r>
              <a:rPr lang="fr-FR" sz="1300" dirty="0">
                <a:latin typeface="Times New Roman" panose="02020603050405020304" pitchFamily="18" charset="0"/>
                <a:cs typeface="Times New Roman" panose="02020603050405020304" pitchFamily="18" charset="0"/>
              </a:rPr>
              <a:t>Et nous clôturerons par une conclusion et des perspectives. </a:t>
            </a:r>
            <a:endParaRPr sz="1300"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sz="1300" dirty="0">
                <a:effectLst/>
                <a:latin typeface="Times New Roman" panose="02020603050405020304" pitchFamily="18" charset="0"/>
                <a:cs typeface="Times New Roman" panose="02020603050405020304" pitchFamily="18" charset="0"/>
              </a:rPr>
              <a:t>La distribution des images et des paires Question-Réponse dans l’ensemble de données VQA-Med-2019 est illustré dans ces deux figures:</a:t>
            </a:r>
          </a:p>
          <a:p>
            <a:pPr marL="0" lvl="0" indent="0" algn="l" rtl="0">
              <a:lnSpc>
                <a:spcPct val="100000"/>
              </a:lnSpc>
              <a:spcBef>
                <a:spcPts val="0"/>
              </a:spcBef>
              <a:spcAft>
                <a:spcPts val="0"/>
              </a:spcAft>
              <a:buSzPts val="1400"/>
              <a:buNone/>
            </a:pPr>
            <a:r>
              <a:rPr lang="fr-FR" sz="1300" dirty="0">
                <a:effectLst/>
                <a:latin typeface="Times New Roman" panose="02020603050405020304" pitchFamily="18" charset="0"/>
                <a:cs typeface="Times New Roman" panose="02020603050405020304" pitchFamily="18" charset="0"/>
              </a:rPr>
              <a:t>Pour les paires de question réponse , nous avons 12792 paires conçues pour les données d'entraînement , 2000 paires QR pour les données de validation et 500 paires QR pour les données de test, pour les images, nous avons 3200 images attribuées pour les données d’entrainement ,500 pour les données de validation et 500 pour les données de test ,noter qu’une image peut avoir une ou plusieurs paires de question-réponse. Les dimensions des images introduites sont différentes.</a:t>
            </a:r>
          </a:p>
        </p:txBody>
      </p:sp>
    </p:spTree>
    <p:extLst>
      <p:ext uri="{BB962C8B-B14F-4D97-AF65-F5344CB8AC3E}">
        <p14:creationId xmlns:p14="http://schemas.microsoft.com/office/powerpoint/2010/main" val="576995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0a08464007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3" name="Google Shape;623;g10a08464007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Font typeface="Arial" panose="020B0604020202020204" pitchFamily="34" charset="0"/>
              <a:buNone/>
            </a:pPr>
            <a:r>
              <a:rPr lang="fr-FR" sz="1300" dirty="0">
                <a:latin typeface="Times New Roman" panose="02020603050405020304" pitchFamily="18" charset="0"/>
                <a:cs typeface="Times New Roman" panose="02020603050405020304" pitchFamily="18" charset="0"/>
              </a:rPr>
              <a:t>Nous reviendrons à L'architecture de notre modèle </a:t>
            </a:r>
            <a:r>
              <a:rPr lang="fr-FR" sz="1300" b="0" i="0" u="none" strike="noStrike" dirty="0">
                <a:solidFill>
                  <a:srgbClr val="212121"/>
                </a:solidFill>
                <a:effectLst/>
                <a:latin typeface="Times New Roman" panose="02020603050405020304" pitchFamily="18" charset="0"/>
                <a:cs typeface="Times New Roman" panose="02020603050405020304" pitchFamily="18" charset="0"/>
              </a:rPr>
              <a:t>multimodal</a:t>
            </a:r>
            <a:r>
              <a:rPr lang="fr-FR" sz="1300" dirty="0">
                <a:latin typeface="Times New Roman" panose="02020603050405020304" pitchFamily="18" charset="0"/>
                <a:cs typeface="Times New Roman" panose="02020603050405020304" pitchFamily="18" charset="0"/>
              </a:rPr>
              <a:t> qui est définie comme suit :</a:t>
            </a:r>
          </a:p>
          <a:p>
            <a:pPr marL="139700" marR="900430" lvl="0" indent="0" algn="just" defTabSz="914400" rtl="0" eaLnBrk="1" fontAlgn="auto" latinLnBrk="0" hangingPunct="1">
              <a:lnSpc>
                <a:spcPct val="150000"/>
              </a:lnSpc>
              <a:spcBef>
                <a:spcPts val="600"/>
              </a:spcBef>
              <a:spcAft>
                <a:spcPts val="450"/>
              </a:spcAft>
              <a:buClr>
                <a:srgbClr val="000000"/>
              </a:buClr>
              <a:buSzPts val="1400"/>
              <a:buFont typeface="Arial"/>
              <a:buNone/>
              <a:tabLst/>
              <a:defRPr/>
            </a:pPr>
            <a:r>
              <a:rPr lang="fr-FR" sz="1300" dirty="0">
                <a:effectLst/>
                <a:latin typeface="Times New Roman" panose="02020603050405020304" pitchFamily="18" charset="0"/>
                <a:ea typeface="Times New Roman" panose="02020603050405020304" pitchFamily="18" charset="0"/>
                <a:cs typeface="Times New Roman" panose="02020603050405020304" pitchFamily="18" charset="0"/>
              </a:rPr>
              <a:t>Les données d'entrée sont constituées d'une image et d'une question en langage naturel relative à cette image, </a:t>
            </a:r>
            <a:r>
              <a:rPr lang="fr-FR" sz="1300" b="0" i="0" u="none" strike="noStrike"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dans un premier temps, l'image et la question procèdent à une étape de prétraitement telle que le redimensionnement et la conversion en RGB pour l'image et la tokenisation pour la question. Par la suite, l'image sera encodée par "Un encodeur d'image" afin de pouvoir extraire ses caractéristiques et celui-ci peut être un modèle de représentation d'image basé sur Transformer tel que le Vision Transformer ou le </a:t>
            </a:r>
            <a:r>
              <a:rPr lang="fr-FR" sz="1300" b="0" i="0" u="none" strike="noStrike" dirty="0" err="1">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Swin</a:t>
            </a:r>
            <a:r>
              <a:rPr lang="fr-FR" sz="1300" b="0" i="0" u="none" strike="noStrike"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 Transformer, la question sera également encodée par "Un encodeur de texte" et qui pourra être un modèle de représentation de langage également basé sur Transformer tel que BERT, puis nous essayons avec un modèle plus adapté au lexique médical qui est le </a:t>
            </a:r>
            <a:r>
              <a:rPr lang="fr-FR" sz="1300" b="0" i="0" u="none" strike="noStrike" dirty="0" err="1">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BioBERT</a:t>
            </a:r>
            <a:r>
              <a:rPr lang="fr-FR" sz="1300" b="0" i="0" u="none" strike="noStrike"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 Ensuite, les sorties des deux encodeurs seront introduites dans "Une couche de fusion simple" afin de les concaténer et de les passer à travers une couche linéaire pour générer une sortie intermédiaire . La dernière étape est la classification dans laquelle les caractéristiques multimodales fusionnées obtenues par la couche de fusion seront transmises à un réseau entièrement connecté avec une sortie dont les dimensions sont égales à celles de l'espace de réponse qui contient toutes les réponses ou classes possibles, les différentes classes sont déduites à partir des réponses réelles dans les données d'entraînement et de validation et la réponse prédite finale doit être un parmi ces classes.</a:t>
            </a:r>
          </a:p>
          <a:p>
            <a:pPr marL="139700" marR="900430" lvl="0" indent="0" algn="just" defTabSz="914400" rtl="0" eaLnBrk="1" fontAlgn="auto" latinLnBrk="0" hangingPunct="1">
              <a:lnSpc>
                <a:spcPct val="150000"/>
              </a:lnSpc>
              <a:spcBef>
                <a:spcPts val="600"/>
              </a:spcBef>
              <a:spcAft>
                <a:spcPts val="450"/>
              </a:spcAft>
              <a:buClr>
                <a:srgbClr val="000000"/>
              </a:buClr>
              <a:buSzPts val="1400"/>
              <a:buFont typeface="Arial"/>
              <a:buNone/>
              <a:tabLst/>
              <a:defRPr/>
            </a:pPr>
            <a:endParaRPr lang="fr-FR" sz="1300" b="1" i="0" u="none" strike="noStrike" dirty="0">
              <a:solidFill>
                <a:srgbClr val="000000"/>
              </a:solidFill>
              <a:effectLst/>
              <a:latin typeface="Times New Roman" panose="02020603050405020304" pitchFamily="18" charset="0"/>
              <a:cs typeface="Times New Roman" panose="02020603050405020304" pitchFamily="18" charset="0"/>
            </a:endParaRPr>
          </a:p>
          <a:p>
            <a:pPr marL="139700" marR="900430" indent="0" algn="just">
              <a:lnSpc>
                <a:spcPct val="150000"/>
              </a:lnSpc>
              <a:spcBef>
                <a:spcPts val="600"/>
              </a:spcBef>
              <a:spcAft>
                <a:spcPts val="450"/>
              </a:spcAft>
              <a:buNone/>
            </a:pPr>
            <a:r>
              <a:rPr lang="fr-FR" sz="13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1300" b="1" i="0" u="none" strike="noStrike" dirty="0">
              <a:solidFill>
                <a:srgbClr val="000000"/>
              </a:solidFill>
              <a:effectLst/>
              <a:latin typeface="Times New Roman" panose="02020603050405020304" pitchFamily="18" charset="0"/>
              <a:cs typeface="Times New Roman" panose="02020603050405020304" pitchFamily="18" charset="0"/>
            </a:endParaRPr>
          </a:p>
          <a:p>
            <a:pPr marL="139700" marR="900430" indent="0" algn="just" rtl="0" fontAlgn="base">
              <a:spcBef>
                <a:spcPts val="1050"/>
              </a:spcBef>
              <a:spcAft>
                <a:spcPts val="0"/>
              </a:spcAft>
              <a:buFont typeface="Arial" panose="020B0604020202020204" pitchFamily="34" charset="0"/>
              <a:buNone/>
            </a:pPr>
            <a:endParaRPr lang="fr-FR" sz="1300" b="0" i="0" u="none" strike="noStrike" dirty="0">
              <a:solidFill>
                <a:srgbClr val="000000"/>
              </a:solidFill>
              <a:effectLst/>
              <a:latin typeface="Times New Roman" panose="02020603050405020304" pitchFamily="18" charset="0"/>
              <a:cs typeface="Times New Roman" panose="02020603050405020304" pitchFamily="18" charset="0"/>
            </a:endParaRPr>
          </a:p>
          <a:p>
            <a:pPr marL="139700" marR="900430" indent="0" algn="just">
              <a:lnSpc>
                <a:spcPct val="150000"/>
              </a:lnSpc>
              <a:spcBef>
                <a:spcPts val="600"/>
              </a:spcBef>
              <a:spcAft>
                <a:spcPts val="450"/>
              </a:spcAft>
              <a:buNone/>
            </a:pPr>
            <a:endParaRPr lang="fr-FR" sz="13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39700" marR="900430" indent="0" algn="just">
              <a:lnSpc>
                <a:spcPct val="150000"/>
              </a:lnSpc>
              <a:spcBef>
                <a:spcPts val="600"/>
              </a:spcBef>
              <a:spcAft>
                <a:spcPts val="450"/>
              </a:spcAft>
              <a:buNone/>
            </a:pPr>
            <a:endParaRPr lang="fr-FR" sz="13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39700" indent="0">
              <a:buNone/>
            </a:pPr>
            <a:br>
              <a:rPr lang="fr-FR" sz="1300" b="0" dirty="0">
                <a:effectLst/>
                <a:latin typeface="Times New Roman" panose="02020603050405020304" pitchFamily="18" charset="0"/>
                <a:cs typeface="Times New Roman" panose="02020603050405020304" pitchFamily="18" charset="0"/>
              </a:rPr>
            </a:br>
            <a:endParaRPr lang="fr-FR" sz="1300"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lang="fr-FR" sz="1300" dirty="0">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0a08464007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3" name="Google Shape;623;g10a08464007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sz="1300" dirty="0">
                <a:latin typeface="Times New Roman" panose="02020603050405020304" pitchFamily="18" charset="0"/>
                <a:ea typeface="Times New Roman"/>
                <a:cs typeface="Times New Roman" panose="02020603050405020304" pitchFamily="18" charset="0"/>
                <a:sym typeface="Times New Roman"/>
              </a:rPr>
              <a:t>Dans l’étape de training, nous avons tester  3 combinaison de modèles pré-entraînés de Transformer et nous évaluons  leurs performances sur le </a:t>
            </a:r>
            <a:r>
              <a:rPr lang="fr-FR" sz="1300" dirty="0" err="1">
                <a:latin typeface="Times New Roman" panose="02020603050405020304" pitchFamily="18" charset="0"/>
                <a:ea typeface="Times New Roman"/>
                <a:cs typeface="Times New Roman" panose="02020603050405020304" pitchFamily="18" charset="0"/>
                <a:sym typeface="Times New Roman"/>
              </a:rPr>
              <a:t>dataset</a:t>
            </a:r>
            <a:r>
              <a:rPr lang="fr-FR" sz="1300" dirty="0">
                <a:latin typeface="Times New Roman" panose="02020603050405020304" pitchFamily="18" charset="0"/>
                <a:ea typeface="Times New Roman"/>
                <a:cs typeface="Times New Roman" panose="02020603050405020304" pitchFamily="18" charset="0"/>
                <a:sym typeface="Times New Roman"/>
              </a:rPr>
              <a:t> VQA-Med-2019</a:t>
            </a:r>
            <a:r>
              <a:rPr lang="fr-FR" sz="1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fr-FR" sz="1300" dirty="0">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00000"/>
              </a:lnSpc>
              <a:spcBef>
                <a:spcPts val="0"/>
              </a:spcBef>
              <a:spcAft>
                <a:spcPts val="0"/>
              </a:spcAft>
              <a:buSzPts val="1400"/>
              <a:buNone/>
            </a:pPr>
            <a:r>
              <a:rPr lang="fr-FR" sz="1300" dirty="0">
                <a:latin typeface="Times New Roman" panose="02020603050405020304" pitchFamily="18" charset="0"/>
                <a:ea typeface="Times New Roman"/>
                <a:cs typeface="Times New Roman" panose="02020603050405020304" pitchFamily="18" charset="0"/>
                <a:sym typeface="Times New Roman"/>
              </a:rPr>
              <a:t>Le premier modèle implémenté est un modèle basique avec BERT et </a:t>
            </a:r>
            <a:r>
              <a:rPr lang="fr-FR" sz="1300" dirty="0" err="1">
                <a:latin typeface="Times New Roman" panose="02020603050405020304" pitchFamily="18" charset="0"/>
                <a:ea typeface="Times New Roman"/>
                <a:cs typeface="Times New Roman" panose="02020603050405020304" pitchFamily="18" charset="0"/>
                <a:sym typeface="Times New Roman"/>
              </a:rPr>
              <a:t>ViT</a:t>
            </a:r>
            <a:r>
              <a:rPr lang="fr-FR" sz="1300" dirty="0">
                <a:latin typeface="Times New Roman" panose="02020603050405020304" pitchFamily="18" charset="0"/>
                <a:ea typeface="Times New Roman"/>
                <a:cs typeface="Times New Roman" panose="02020603050405020304" pitchFamily="18" charset="0"/>
                <a:sym typeface="Times New Roman"/>
              </a:rPr>
              <a:t>, par la suite nous avons pensé à améliorer les performances de notre modèle, en remplaçant BERT par </a:t>
            </a:r>
            <a:r>
              <a:rPr lang="fr-FR" sz="1300" dirty="0" err="1">
                <a:latin typeface="Times New Roman" panose="02020603050405020304" pitchFamily="18" charset="0"/>
                <a:ea typeface="Times New Roman"/>
                <a:cs typeface="Times New Roman" panose="02020603050405020304" pitchFamily="18" charset="0"/>
                <a:sym typeface="Times New Roman"/>
              </a:rPr>
              <a:t>BioBERT</a:t>
            </a:r>
            <a:r>
              <a:rPr lang="fr-FR" sz="1300" dirty="0">
                <a:latin typeface="Times New Roman" panose="02020603050405020304" pitchFamily="18" charset="0"/>
                <a:ea typeface="Times New Roman"/>
                <a:cs typeface="Times New Roman" panose="02020603050405020304" pitchFamily="18" charset="0"/>
                <a:sym typeface="Times New Roman"/>
              </a:rPr>
              <a:t> qui est spécifique au lexique médical, Les résultats étant meilleurs mais pas parfaits, donc nous gardons </a:t>
            </a:r>
            <a:r>
              <a:rPr lang="fr-FR" sz="1300" dirty="0" err="1">
                <a:latin typeface="Times New Roman" panose="02020603050405020304" pitchFamily="18" charset="0"/>
                <a:ea typeface="Times New Roman"/>
                <a:cs typeface="Times New Roman" panose="02020603050405020304" pitchFamily="18" charset="0"/>
                <a:sym typeface="Times New Roman"/>
              </a:rPr>
              <a:t>BioBERT</a:t>
            </a:r>
            <a:r>
              <a:rPr lang="fr-FR" sz="1300" dirty="0">
                <a:latin typeface="Times New Roman" panose="02020603050405020304" pitchFamily="18" charset="0"/>
                <a:ea typeface="Times New Roman"/>
                <a:cs typeface="Times New Roman" panose="02020603050405020304" pitchFamily="18" charset="0"/>
                <a:sym typeface="Times New Roman"/>
              </a:rPr>
              <a:t> et nous changeons le </a:t>
            </a:r>
            <a:r>
              <a:rPr lang="fr-FR" sz="1300" dirty="0" err="1">
                <a:latin typeface="Times New Roman" panose="02020603050405020304" pitchFamily="18" charset="0"/>
                <a:ea typeface="Times New Roman"/>
                <a:cs typeface="Times New Roman" panose="02020603050405020304" pitchFamily="18" charset="0"/>
                <a:sym typeface="Times New Roman"/>
              </a:rPr>
              <a:t>ViT</a:t>
            </a:r>
            <a:r>
              <a:rPr lang="fr-FR" sz="1300" dirty="0">
                <a:latin typeface="Times New Roman" panose="02020603050405020304" pitchFamily="18" charset="0"/>
                <a:ea typeface="Times New Roman"/>
                <a:cs typeface="Times New Roman" panose="02020603050405020304" pitchFamily="18" charset="0"/>
                <a:sym typeface="Times New Roman"/>
              </a:rPr>
              <a:t> par le </a:t>
            </a:r>
            <a:r>
              <a:rPr lang="fr-FR" sz="1300" dirty="0" err="1">
                <a:latin typeface="Times New Roman" panose="02020603050405020304" pitchFamily="18" charset="0"/>
                <a:ea typeface="Times New Roman"/>
                <a:cs typeface="Times New Roman" panose="02020603050405020304" pitchFamily="18" charset="0"/>
                <a:sym typeface="Times New Roman"/>
              </a:rPr>
              <a:t>Swin</a:t>
            </a:r>
            <a:r>
              <a:rPr lang="fr-FR" sz="1300" dirty="0">
                <a:latin typeface="Times New Roman" panose="02020603050405020304" pitchFamily="18" charset="0"/>
                <a:ea typeface="Times New Roman"/>
                <a:cs typeface="Times New Roman" panose="02020603050405020304" pitchFamily="18" charset="0"/>
                <a:sym typeface="Times New Roman"/>
              </a:rPr>
              <a:t> Transformer</a:t>
            </a:r>
            <a:r>
              <a:rPr lang="fr-FR" sz="1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fr-FR" sz="1300" dirty="0">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00000"/>
              </a:lnSpc>
              <a:spcBef>
                <a:spcPts val="0"/>
              </a:spcBef>
              <a:spcAft>
                <a:spcPts val="0"/>
              </a:spcAft>
              <a:buSzPts val="1400"/>
              <a:buNone/>
            </a:pPr>
            <a:r>
              <a:rPr lang="fr-FR" sz="1300" dirty="0">
                <a:effectLst/>
                <a:latin typeface="Times New Roman" panose="02020603050405020304" pitchFamily="18" charset="0"/>
                <a:ea typeface="Times New Roman" panose="02020603050405020304" pitchFamily="18" charset="0"/>
                <a:cs typeface="Times New Roman" panose="02020603050405020304" pitchFamily="18" charset="0"/>
              </a:rPr>
              <a:t>Les 3 modèles ont été entraîné sur 15 époques pendant une durée de 1h45min</a:t>
            </a:r>
            <a:r>
              <a:rPr lang="fr-FR" sz="1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300" dirty="0">
                <a:effectLst/>
                <a:latin typeface="Times New Roman" panose="02020603050405020304" pitchFamily="18" charset="0"/>
                <a:cs typeface="Times New Roman" panose="02020603050405020304" pitchFamily="18" charset="0"/>
              </a:rPr>
              <a:t>Le modèle que nous avons proposé avec </a:t>
            </a:r>
            <a:r>
              <a:rPr lang="fr-FR" sz="1300" dirty="0" err="1">
                <a:effectLst/>
                <a:latin typeface="Times New Roman" panose="02020603050405020304" pitchFamily="18" charset="0"/>
                <a:cs typeface="Times New Roman" panose="02020603050405020304" pitchFamily="18" charset="0"/>
              </a:rPr>
              <a:t>BioBERT</a:t>
            </a:r>
            <a:r>
              <a:rPr lang="fr-FR" sz="1300" dirty="0">
                <a:effectLst/>
                <a:latin typeface="Times New Roman" panose="02020603050405020304" pitchFamily="18" charset="0"/>
                <a:cs typeface="Times New Roman" panose="02020603050405020304" pitchFamily="18" charset="0"/>
              </a:rPr>
              <a:t> et </a:t>
            </a:r>
            <a:r>
              <a:rPr lang="fr-FR" sz="1300" dirty="0" err="1">
                <a:effectLst/>
                <a:latin typeface="Times New Roman" panose="02020603050405020304" pitchFamily="18" charset="0"/>
                <a:cs typeface="Times New Roman" panose="02020603050405020304" pitchFamily="18" charset="0"/>
              </a:rPr>
              <a:t>Swin</a:t>
            </a:r>
            <a:r>
              <a:rPr lang="fr-FR" sz="1300" dirty="0">
                <a:effectLst/>
                <a:latin typeface="Times New Roman" panose="02020603050405020304" pitchFamily="18" charset="0"/>
                <a:cs typeface="Times New Roman" panose="02020603050405020304" pitchFamily="18" charset="0"/>
              </a:rPr>
              <a:t> Transformer est celui qui a donné les résultats optimaux  en obtenons la meilleure précision qui est égale </a:t>
            </a:r>
            <a:r>
              <a:rPr lang="en-US" sz="1300" b="0" i="0" u="none" strike="noStrike" cap="none" dirty="0">
                <a:solidFill>
                  <a:schemeClr val="dk1"/>
                </a:solidFill>
                <a:latin typeface="Times New Roman" panose="02020603050405020304" pitchFamily="18" charset="0"/>
                <a:cs typeface="Times New Roman" panose="02020603050405020304" pitchFamily="18" charset="0"/>
                <a:sym typeface="Arial"/>
              </a:rPr>
              <a:t>à 61,18% </a:t>
            </a:r>
            <a:r>
              <a:rPr lang="fr-FR" sz="13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8251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0a08464007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3" name="Google Shape;623;g10a08464007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sz="1300" dirty="0">
                <a:latin typeface="Times New Roman"/>
                <a:ea typeface="Times New Roman"/>
                <a:cs typeface="Times New Roman"/>
                <a:sym typeface="Times New Roman"/>
              </a:rPr>
              <a:t>Sur la figure ci-joint, nous illustrons le tracé de la perte des 3 modèles implémentés </a:t>
            </a:r>
            <a:endParaRPr lang="fr-FR" sz="1400" dirty="0"/>
          </a:p>
          <a:p>
            <a:pPr marL="0" lvl="0" indent="0" algn="l" rtl="0">
              <a:lnSpc>
                <a:spcPct val="100000"/>
              </a:lnSpc>
              <a:spcBef>
                <a:spcPts val="0"/>
              </a:spcBef>
              <a:spcAft>
                <a:spcPts val="0"/>
              </a:spcAft>
              <a:buSzPts val="1400"/>
              <a:buNone/>
            </a:pPr>
            <a:r>
              <a:rPr lang="fr-FR" sz="1300" dirty="0">
                <a:latin typeface="Times New Roman"/>
                <a:ea typeface="Times New Roman"/>
                <a:cs typeface="Times New Roman"/>
                <a:sym typeface="Times New Roman"/>
              </a:rPr>
              <a:t>Nous notons une différence entre la perte d’apprentissage et la perte de validation, ainsi nous remarquons que la perte de validation </a:t>
            </a:r>
            <a:r>
              <a:rPr lang="fr-FR" sz="1300" dirty="0" err="1">
                <a:latin typeface="Times New Roman"/>
                <a:ea typeface="Times New Roman"/>
                <a:cs typeface="Times New Roman"/>
                <a:sym typeface="Times New Roman"/>
              </a:rPr>
              <a:t>diminu</a:t>
            </a:r>
            <a:r>
              <a:rPr lang="fr-FR" sz="1300" dirty="0">
                <a:latin typeface="Times New Roman"/>
                <a:ea typeface="Times New Roman"/>
                <a:cs typeface="Times New Roman"/>
                <a:sym typeface="Times New Roman"/>
              </a:rPr>
              <a:t> puis augmente , cela s’explique soit par :</a:t>
            </a:r>
          </a:p>
          <a:p>
            <a:pPr marL="457200" lvl="0" indent="-311150" algn="l" rtl="0">
              <a:lnSpc>
                <a:spcPct val="100000"/>
              </a:lnSpc>
              <a:spcBef>
                <a:spcPts val="0"/>
              </a:spcBef>
              <a:spcAft>
                <a:spcPts val="0"/>
              </a:spcAft>
              <a:buSzPts val="1300"/>
              <a:buFont typeface="Times New Roman"/>
              <a:buChar char="-"/>
            </a:pPr>
            <a:r>
              <a:rPr lang="fr-FR" sz="1300" dirty="0">
                <a:latin typeface="Times New Roman"/>
                <a:ea typeface="Times New Roman"/>
                <a:cs typeface="Times New Roman"/>
                <a:sym typeface="Times New Roman"/>
              </a:rPr>
              <a:t>un </a:t>
            </a:r>
            <a:r>
              <a:rPr lang="fr-FR" sz="1300" dirty="0" err="1">
                <a:latin typeface="Times New Roman"/>
                <a:ea typeface="Times New Roman"/>
                <a:cs typeface="Times New Roman"/>
                <a:sym typeface="Times New Roman"/>
              </a:rPr>
              <a:t>overfiting</a:t>
            </a:r>
            <a:endParaRPr lang="fr-FR" sz="1300" dirty="0">
              <a:latin typeface="Times New Roman"/>
              <a:ea typeface="Times New Roman"/>
              <a:cs typeface="Times New Roman"/>
              <a:sym typeface="Times New Roman"/>
            </a:endParaRPr>
          </a:p>
          <a:p>
            <a:pPr marL="457200" lvl="0" indent="-311150" algn="l" rtl="0">
              <a:lnSpc>
                <a:spcPct val="100000"/>
              </a:lnSpc>
              <a:spcBef>
                <a:spcPts val="0"/>
              </a:spcBef>
              <a:spcAft>
                <a:spcPts val="0"/>
              </a:spcAft>
              <a:buSzPts val="1300"/>
              <a:buFont typeface="Times New Roman"/>
              <a:buChar char="-"/>
            </a:pPr>
            <a:r>
              <a:rPr lang="fr-FR" sz="1300" dirty="0">
                <a:latin typeface="Times New Roman"/>
                <a:ea typeface="Times New Roman"/>
                <a:cs typeface="Times New Roman"/>
                <a:sym typeface="Times New Roman"/>
              </a:rPr>
              <a:t>class </a:t>
            </a:r>
            <a:r>
              <a:rPr lang="fr-FR" sz="1300" dirty="0" err="1">
                <a:latin typeface="Times New Roman"/>
                <a:ea typeface="Times New Roman"/>
                <a:cs typeface="Times New Roman"/>
                <a:sym typeface="Times New Roman"/>
              </a:rPr>
              <a:t>emballence</a:t>
            </a:r>
            <a:r>
              <a:rPr lang="fr-FR" sz="1300" dirty="0">
                <a:latin typeface="Times New Roman"/>
                <a:ea typeface="Times New Roman"/>
                <a:cs typeface="Times New Roman"/>
                <a:sym typeface="Times New Roman"/>
              </a:rPr>
              <a:t>   (</a:t>
            </a:r>
            <a:r>
              <a:rPr lang="fr-FR" sz="1300" dirty="0" err="1">
                <a:latin typeface="Times New Roman"/>
                <a:ea typeface="Times New Roman"/>
                <a:cs typeface="Times New Roman"/>
                <a:sym typeface="Times New Roman"/>
              </a:rPr>
              <a:t>unbalanced</a:t>
            </a:r>
            <a:r>
              <a:rPr lang="fr-FR" sz="1300" dirty="0">
                <a:latin typeface="Times New Roman"/>
                <a:ea typeface="Times New Roman"/>
                <a:cs typeface="Times New Roman"/>
                <a:sym typeface="Times New Roman"/>
              </a:rPr>
              <a:t> </a:t>
            </a:r>
            <a:r>
              <a:rPr lang="fr-FR" sz="1300" dirty="0" err="1">
                <a:latin typeface="Times New Roman"/>
                <a:ea typeface="Times New Roman"/>
                <a:cs typeface="Times New Roman"/>
                <a:sym typeface="Times New Roman"/>
              </a:rPr>
              <a:t>dataset</a:t>
            </a:r>
            <a:r>
              <a:rPr lang="fr-FR" sz="1300" dirty="0">
                <a:latin typeface="Times New Roman"/>
                <a:ea typeface="Times New Roman"/>
                <a:cs typeface="Times New Roman"/>
                <a:sym typeface="Times New Roman"/>
              </a:rPr>
              <a:t>)  (la catégorie d’anomalie a plusieurs sous-classes (330) et certaines classes n'apparaissent qu'une ou deux fois dans les données d'apprentissage)</a:t>
            </a:r>
            <a:endParaRPr lang="fr-FR" sz="1400" dirty="0"/>
          </a:p>
          <a:p>
            <a:pPr marL="457200" lvl="0" indent="-311150" algn="l" rtl="0">
              <a:lnSpc>
                <a:spcPct val="100000"/>
              </a:lnSpc>
              <a:spcBef>
                <a:spcPts val="0"/>
              </a:spcBef>
              <a:spcAft>
                <a:spcPts val="0"/>
              </a:spcAft>
              <a:buSzPts val="1300"/>
              <a:buFont typeface="Times New Roman"/>
              <a:buChar char="-"/>
            </a:pPr>
            <a:r>
              <a:rPr lang="fr-FR" sz="1300" b="0" i="0" dirty="0">
                <a:solidFill>
                  <a:srgbClr val="444444"/>
                </a:solidFill>
                <a:latin typeface="Times New Roman"/>
                <a:ea typeface="Times New Roman"/>
                <a:cs typeface="Times New Roman"/>
                <a:sym typeface="Times New Roman"/>
              </a:rPr>
              <a:t>problème dans la </a:t>
            </a:r>
            <a:r>
              <a:rPr lang="fr-FR" sz="1300" b="0" i="0" dirty="0" err="1">
                <a:solidFill>
                  <a:srgbClr val="444444"/>
                </a:solidFill>
                <a:latin typeface="Times New Roman"/>
                <a:ea typeface="Times New Roman"/>
                <a:cs typeface="Times New Roman"/>
                <a:sym typeface="Times New Roman"/>
              </a:rPr>
              <a:t>mèthode</a:t>
            </a:r>
            <a:r>
              <a:rPr lang="fr-FR" sz="1300" b="0" i="0" dirty="0">
                <a:solidFill>
                  <a:srgbClr val="444444"/>
                </a:solidFill>
                <a:latin typeface="Times New Roman"/>
                <a:ea typeface="Times New Roman"/>
                <a:cs typeface="Times New Roman"/>
                <a:sym typeface="Times New Roman"/>
              </a:rPr>
              <a:t> de fusion( ne sélectionne par correctement les </a:t>
            </a:r>
            <a:r>
              <a:rPr lang="fr-FR" sz="1300" b="0" i="0" dirty="0" err="1">
                <a:solidFill>
                  <a:srgbClr val="444444"/>
                </a:solidFill>
                <a:latin typeface="Times New Roman"/>
                <a:ea typeface="Times New Roman"/>
                <a:cs typeface="Times New Roman"/>
                <a:sym typeface="Times New Roman"/>
              </a:rPr>
              <a:t>features</a:t>
            </a:r>
            <a:r>
              <a:rPr lang="fr-FR" sz="1300" b="0" i="0" dirty="0">
                <a:solidFill>
                  <a:srgbClr val="444444"/>
                </a:solidFill>
                <a:latin typeface="Times New Roman"/>
                <a:ea typeface="Times New Roman"/>
                <a:cs typeface="Times New Roman"/>
                <a:sym typeface="Times New Roman"/>
              </a:rPr>
              <a:t> importants)</a:t>
            </a:r>
            <a:endParaRPr lang="fr-FR" sz="1400" dirty="0"/>
          </a:p>
          <a:p>
            <a:pPr marL="0" lvl="0" indent="0" algn="l" rtl="0">
              <a:lnSpc>
                <a:spcPct val="100000"/>
              </a:lnSpc>
              <a:spcBef>
                <a:spcPts val="0"/>
              </a:spcBef>
              <a:spcAft>
                <a:spcPts val="0"/>
              </a:spcAft>
              <a:buSzPts val="1400"/>
              <a:buNone/>
            </a:pPr>
            <a:r>
              <a:rPr lang="fr-FR" sz="1300" b="1" i="0" u="sng" dirty="0">
                <a:solidFill>
                  <a:srgbClr val="444444"/>
                </a:solidFill>
                <a:latin typeface="Times New Roman"/>
                <a:ea typeface="Times New Roman"/>
                <a:cs typeface="Times New Roman"/>
                <a:sym typeface="Times New Roman"/>
              </a:rPr>
              <a:t>Solutions et technique pou </a:t>
            </a:r>
            <a:r>
              <a:rPr lang="fr-FR" sz="1300" b="1" i="0" u="sng" dirty="0" err="1">
                <a:solidFill>
                  <a:srgbClr val="444444"/>
                </a:solidFill>
                <a:latin typeface="Times New Roman"/>
                <a:ea typeface="Times New Roman"/>
                <a:cs typeface="Times New Roman"/>
                <a:sym typeface="Times New Roman"/>
              </a:rPr>
              <a:t>remedier</a:t>
            </a:r>
            <a:r>
              <a:rPr lang="fr-FR" sz="1300" b="1" i="0" u="sng" dirty="0">
                <a:solidFill>
                  <a:srgbClr val="444444"/>
                </a:solidFill>
                <a:latin typeface="Times New Roman"/>
                <a:ea typeface="Times New Roman"/>
                <a:cs typeface="Times New Roman"/>
                <a:sym typeface="Times New Roman"/>
              </a:rPr>
              <a:t> ce problème:</a:t>
            </a:r>
            <a:endParaRPr lang="fr-FR" sz="1400" dirty="0"/>
          </a:p>
          <a:p>
            <a:pPr marL="0" lvl="0" indent="0" algn="l" rtl="0">
              <a:lnSpc>
                <a:spcPct val="100000"/>
              </a:lnSpc>
              <a:spcBef>
                <a:spcPts val="0"/>
              </a:spcBef>
              <a:spcAft>
                <a:spcPts val="0"/>
              </a:spcAft>
              <a:buSzPts val="1400"/>
              <a:buNone/>
            </a:pPr>
            <a:r>
              <a:rPr lang="fr-FR" sz="1300" b="0" i="0" u="none" dirty="0">
                <a:solidFill>
                  <a:srgbClr val="444444"/>
                </a:solidFill>
                <a:latin typeface="Times New Roman"/>
                <a:ea typeface="Times New Roman"/>
                <a:cs typeface="Times New Roman"/>
                <a:sym typeface="Times New Roman"/>
              </a:rPr>
              <a:t>1-cross validation</a:t>
            </a:r>
            <a:endParaRPr lang="fr-FR" sz="1400" dirty="0"/>
          </a:p>
          <a:p>
            <a:pPr marL="0" lvl="0" indent="0" algn="l" rtl="0">
              <a:lnSpc>
                <a:spcPct val="100000"/>
              </a:lnSpc>
              <a:spcBef>
                <a:spcPts val="0"/>
              </a:spcBef>
              <a:spcAft>
                <a:spcPts val="0"/>
              </a:spcAft>
              <a:buSzPts val="1400"/>
              <a:buNone/>
            </a:pPr>
            <a:r>
              <a:rPr lang="fr-FR" sz="1300" b="0" i="0" u="none" dirty="0">
                <a:solidFill>
                  <a:srgbClr val="444444"/>
                </a:solidFill>
                <a:latin typeface="Times New Roman"/>
                <a:ea typeface="Times New Roman"/>
                <a:cs typeface="Times New Roman"/>
                <a:sym typeface="Times New Roman"/>
              </a:rPr>
              <a:t>2-Ajouter des données d’entrainement( data augmentation)</a:t>
            </a:r>
            <a:endParaRPr lang="fr-FR" sz="1400" dirty="0"/>
          </a:p>
          <a:p>
            <a:pPr marL="0" marR="0" lvl="0" indent="0" algn="l" rtl="0">
              <a:lnSpc>
                <a:spcPct val="100000"/>
              </a:lnSpc>
              <a:spcBef>
                <a:spcPts val="0"/>
              </a:spcBef>
              <a:spcAft>
                <a:spcPts val="0"/>
              </a:spcAft>
              <a:buClr>
                <a:srgbClr val="000000"/>
              </a:buClr>
              <a:buSzPts val="1400"/>
              <a:buFont typeface="Arial"/>
              <a:buNone/>
            </a:pPr>
            <a:r>
              <a:rPr lang="fr-FR" sz="1300" b="0" i="0" u="none" dirty="0">
                <a:solidFill>
                  <a:srgbClr val="444444"/>
                </a:solidFill>
                <a:latin typeface="Times New Roman"/>
                <a:ea typeface="Times New Roman"/>
                <a:cs typeface="Times New Roman"/>
                <a:sym typeface="Times New Roman"/>
              </a:rPr>
              <a:t>3-</a:t>
            </a:r>
            <a:r>
              <a:rPr lang="fr-FR" sz="1300" b="0" i="0" dirty="0">
                <a:solidFill>
                  <a:srgbClr val="222222"/>
                </a:solidFill>
                <a:latin typeface="Times New Roman"/>
                <a:ea typeface="Times New Roman"/>
                <a:cs typeface="Times New Roman"/>
                <a:sym typeface="Times New Roman"/>
              </a:rPr>
              <a:t>L’early </a:t>
            </a:r>
            <a:r>
              <a:rPr lang="fr-FR" sz="1300" b="0" i="0" dirty="0" err="1">
                <a:solidFill>
                  <a:srgbClr val="222222"/>
                </a:solidFill>
                <a:latin typeface="Times New Roman"/>
                <a:ea typeface="Times New Roman"/>
                <a:cs typeface="Times New Roman"/>
                <a:sym typeface="Times New Roman"/>
              </a:rPr>
              <a:t>stopping</a:t>
            </a:r>
            <a:endParaRPr lang="fr-FR" sz="1300" b="0" i="0" dirty="0">
              <a:solidFill>
                <a:srgbClr val="22222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lang="fr-FR" sz="1300" b="0" i="0" dirty="0">
              <a:solidFill>
                <a:srgbClr val="222222"/>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lang="fr-FR" sz="1300" b="0" u="none"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15984350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d19284aff8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9" name="Google Shape;629;gd19284aff8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lang="fr-FR" sz="1300" dirty="0">
              <a:effectLst/>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00000"/>
              </a:lnSpc>
              <a:spcBef>
                <a:spcPts val="0"/>
              </a:spcBef>
              <a:spcAft>
                <a:spcPts val="0"/>
              </a:spcAft>
              <a:buSzPts val="1400"/>
              <a:buNone/>
            </a:pPr>
            <a:r>
              <a:rPr lang="fr-FR" sz="1300" dirty="0">
                <a:latin typeface="Times New Roman"/>
                <a:ea typeface="Times New Roman"/>
                <a:cs typeface="Times New Roman"/>
                <a:sym typeface="Times New Roman"/>
              </a:rPr>
              <a:t>Nous avons sélectionné un échantillon d’images  testé avec  le modèle </a:t>
            </a:r>
            <a:r>
              <a:rPr lang="fr-FR" sz="1300" dirty="0" err="1">
                <a:latin typeface="Times New Roman"/>
                <a:ea typeface="Times New Roman"/>
                <a:cs typeface="Times New Roman"/>
                <a:sym typeface="Times New Roman"/>
              </a:rPr>
              <a:t>Bert+Vit</a:t>
            </a:r>
            <a:r>
              <a:rPr lang="fr-FR" sz="1300" dirty="0">
                <a:latin typeface="Times New Roman"/>
                <a:ea typeface="Times New Roman"/>
                <a:cs typeface="Times New Roman"/>
                <a:sym typeface="Times New Roman"/>
              </a:rPr>
              <a:t>.    </a:t>
            </a:r>
          </a:p>
          <a:p>
            <a:pPr marL="0" lvl="0" indent="0" algn="l" rtl="0">
              <a:lnSpc>
                <a:spcPct val="100000"/>
              </a:lnSpc>
              <a:spcBef>
                <a:spcPts val="0"/>
              </a:spcBef>
              <a:spcAft>
                <a:spcPts val="0"/>
              </a:spcAft>
              <a:buSzPts val="1400"/>
              <a:buNone/>
            </a:pPr>
            <a:r>
              <a:rPr lang="fr-FR" sz="1300" dirty="0">
                <a:latin typeface="Times New Roman"/>
                <a:ea typeface="Times New Roman"/>
                <a:cs typeface="Times New Roman"/>
                <a:sym typeface="Times New Roman"/>
              </a:rPr>
              <a:t>Sur les figures suivantes, nous illustrons l’image de test, la question , la réponse originale de cette image  Ainsi que la réponse prédite du modèle . Nous pouvons remarquer des cas de ressemblance et d’autres cas de non ressemblance entre les réponses réelles et la prédiction du modèle.</a:t>
            </a:r>
          </a:p>
          <a:p>
            <a:pPr marL="0" lvl="0" indent="0" algn="l" rtl="0">
              <a:lnSpc>
                <a:spcPct val="100000"/>
              </a:lnSpc>
              <a:spcBef>
                <a:spcPts val="0"/>
              </a:spcBef>
              <a:spcAft>
                <a:spcPts val="0"/>
              </a:spcAft>
              <a:buSzPts val="1400"/>
              <a:buNone/>
            </a:pPr>
            <a:r>
              <a:rPr lang="fr-FR" sz="1300" dirty="0">
                <a:latin typeface="Times New Roman" panose="02020603050405020304" pitchFamily="18" charset="0"/>
                <a:ea typeface="Times New Roman"/>
                <a:cs typeface="Times New Roman" panose="02020603050405020304" pitchFamily="18" charset="0"/>
                <a:sym typeface="Times New Roman"/>
              </a:rPr>
              <a:t>Nous remarquons ainsi que la plupart des  fausse prédiction sont relier à la </a:t>
            </a:r>
            <a:r>
              <a:rPr lang="fr-FR" sz="1300" dirty="0" err="1">
                <a:latin typeface="Times New Roman" panose="02020603050405020304" pitchFamily="18" charset="0"/>
                <a:ea typeface="Times New Roman"/>
                <a:cs typeface="Times New Roman" panose="02020603050405020304" pitchFamily="18" charset="0"/>
                <a:sym typeface="Times New Roman"/>
              </a:rPr>
              <a:t>categorie</a:t>
            </a:r>
            <a:r>
              <a:rPr lang="fr-FR" sz="1300" dirty="0">
                <a:latin typeface="Times New Roman" panose="02020603050405020304" pitchFamily="18" charset="0"/>
                <a:ea typeface="Times New Roman"/>
                <a:cs typeface="Times New Roman" panose="02020603050405020304" pitchFamily="18" charset="0"/>
                <a:sym typeface="Times New Roman"/>
              </a:rPr>
              <a:t> d’anomalie,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a0846400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g10a08464007_0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500" dirty="0">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3" name="Google Shape;65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dirty="0"/>
              <a:t>Passons aux conclusion et perspective</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0" name="Google Shape;660;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300" dirty="0">
                <a:effectLst/>
                <a:latin typeface="Times New Roman" panose="02020603050405020304" pitchFamily="18" charset="0"/>
                <a:cs typeface="Times New Roman" panose="02020603050405020304" pitchFamily="18" charset="0"/>
              </a:rPr>
              <a:t>Après plusieurs tentatives, nous avons réussi à retrouver les résultats de l’état de l’art dans le contexte </a:t>
            </a:r>
            <a:r>
              <a:rPr lang="fr-FR" sz="1300" dirty="0" err="1">
                <a:effectLst/>
                <a:latin typeface="Times New Roman" panose="02020603050405020304" pitchFamily="18" charset="0"/>
                <a:cs typeface="Times New Roman" panose="02020603050405020304" pitchFamily="18" charset="0"/>
              </a:rPr>
              <a:t>med</a:t>
            </a:r>
            <a:r>
              <a:rPr lang="fr-FR" sz="1300" dirty="0">
                <a:effectLst/>
                <a:latin typeface="Times New Roman" panose="02020603050405020304" pitchFamily="18" charset="0"/>
                <a:cs typeface="Times New Roman" panose="02020603050405020304" pitchFamily="18" charset="0"/>
              </a:rPr>
              <a:t> </a:t>
            </a:r>
            <a:r>
              <a:rPr lang="fr-FR" sz="1300" dirty="0" err="1">
                <a:effectLst/>
                <a:latin typeface="Times New Roman" panose="02020603050405020304" pitchFamily="18" charset="0"/>
                <a:cs typeface="Times New Roman" panose="02020603050405020304" pitchFamily="18" charset="0"/>
              </a:rPr>
              <a:t>vqa</a:t>
            </a:r>
            <a:r>
              <a:rPr lang="fr-FR" sz="1300" dirty="0">
                <a:effectLst/>
                <a:latin typeface="Times New Roman" panose="02020603050405020304" pitchFamily="18" charset="0"/>
                <a:cs typeface="Times New Roman" panose="02020603050405020304" pitchFamily="18" charset="0"/>
              </a:rPr>
              <a:t> via un modèle de « Transformer » multimodale avec une fusion tardive sous </a:t>
            </a:r>
            <a:r>
              <a:rPr lang="fr-FR" sz="1300" dirty="0" err="1">
                <a:effectLst/>
                <a:latin typeface="Times New Roman" panose="02020603050405020304" pitchFamily="18" charset="0"/>
                <a:cs typeface="Times New Roman" panose="02020603050405020304" pitchFamily="18" charset="0"/>
              </a:rPr>
              <a:t>PyTorch</a:t>
            </a:r>
            <a:r>
              <a:rPr lang="fr-FR" sz="1300" dirty="0">
                <a:effectLst/>
                <a:latin typeface="Times New Roman" panose="02020603050405020304" pitchFamily="18" charset="0"/>
                <a:cs typeface="Times New Roman" panose="02020603050405020304" pitchFamily="18" charset="0"/>
              </a:rPr>
              <a:t>. </a:t>
            </a:r>
            <a:r>
              <a:rPr lang="fr-FR" sz="13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Le modèle </a:t>
            </a:r>
            <a:r>
              <a:rPr lang="fr-FR" sz="1300" b="0" i="0" u="none" strike="noStrike" cap="none" dirty="0" err="1">
                <a:solidFill>
                  <a:srgbClr val="000000"/>
                </a:solidFill>
                <a:latin typeface="Times New Roman" panose="02020603050405020304" pitchFamily="18" charset="0"/>
                <a:ea typeface="Arial"/>
                <a:cs typeface="Times New Roman" panose="02020603050405020304" pitchFamily="18" charset="0"/>
                <a:sym typeface="Arial"/>
              </a:rPr>
              <a:t>BioBERT+Swin</a:t>
            </a:r>
            <a:r>
              <a:rPr lang="fr-FR" sz="13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 Transformer a montré une performance acceptable en termes de précision.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300" dirty="0">
                <a:effectLst/>
                <a:latin typeface="Times New Roman" panose="02020603050405020304" pitchFamily="18" charset="0"/>
                <a:ea typeface="Times New Roman" panose="02020603050405020304" pitchFamily="18" charset="0"/>
                <a:cs typeface="Times New Roman" panose="02020603050405020304" pitchFamily="18" charset="0"/>
              </a:rPr>
              <a:t>En termes de conclusion, nous tenons à souligner l'importance et la richesse de cette expérience qui nous a permis de nous confronter à des problèmes variés, cependant cela nous a permis d'acquérir  de nouvelles connaissances en développement de modèles d'apprentissage automatique et à maîtriser le langage de programmation Python et le Framework </a:t>
            </a:r>
            <a:r>
              <a:rPr lang="fr-FR" sz="1300" dirty="0" err="1">
                <a:effectLst/>
                <a:latin typeface="Times New Roman" panose="02020603050405020304" pitchFamily="18" charset="0"/>
                <a:ea typeface="Times New Roman" panose="02020603050405020304" pitchFamily="18" charset="0"/>
                <a:cs typeface="Times New Roman" panose="02020603050405020304" pitchFamily="18" charset="0"/>
              </a:rPr>
              <a:t>Pytorch</a:t>
            </a:r>
            <a:r>
              <a:rPr lang="fr-FR" sz="1300" dirty="0">
                <a:effectLst/>
                <a:latin typeface="Times New Roman" panose="02020603050405020304" pitchFamily="18" charset="0"/>
                <a:ea typeface="Times New Roman" panose="02020603050405020304" pitchFamily="18" charset="0"/>
                <a:cs typeface="Times New Roman" panose="02020603050405020304" pitchFamily="18" charset="0"/>
              </a:rPr>
              <a:t>, ainsi qu'à apprendre un nouveau modèle d'apprentissage profond qui est le Transformer. Ce qui sera un atout dans un futur proche.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sz="13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sz="13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sz="1300" dirty="0">
              <a:solidFill>
                <a:srgbClr val="555858"/>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sz="1300" dirty="0">
                <a:effectLst/>
                <a:latin typeface="Times New Roman" panose="02020603050405020304" pitchFamily="18" charset="0"/>
                <a:cs typeface="Times New Roman" panose="02020603050405020304" pitchFamily="18" charset="0"/>
              </a:rPr>
              <a:t>En guise de perspective</a:t>
            </a:r>
            <a:r>
              <a:rPr lang="fr-FR" sz="1300" dirty="0">
                <a:effectLst/>
                <a:latin typeface="Times New Roman" panose="02020603050405020304" pitchFamily="18" charset="0"/>
                <a:ea typeface="Times New Roman"/>
                <a:cs typeface="Times New Roman" panose="02020603050405020304" pitchFamily="18" charset="0"/>
                <a:sym typeface="Times New Roman"/>
              </a:rPr>
              <a:t>, ce travail reste prêt pour toute amélioration envisageable : Pour les travaux futurs:</a:t>
            </a:r>
          </a:p>
          <a:p>
            <a:pPr marL="0" lvl="0" indent="0" algn="l" rtl="0">
              <a:lnSpc>
                <a:spcPct val="100000"/>
              </a:lnSpc>
              <a:spcBef>
                <a:spcPts val="0"/>
              </a:spcBef>
              <a:spcAft>
                <a:spcPts val="0"/>
              </a:spcAft>
              <a:buSzPts val="1400"/>
              <a:buNone/>
            </a:pPr>
            <a:r>
              <a:rPr lang="fr-FR" sz="1300" dirty="0">
                <a:effectLst/>
                <a:latin typeface="Times New Roman" panose="02020603050405020304" pitchFamily="18" charset="0"/>
                <a:ea typeface="Times New Roman"/>
                <a:cs typeface="Times New Roman" panose="02020603050405020304" pitchFamily="18" charset="0"/>
                <a:sym typeface="Times New Roman"/>
              </a:rPr>
              <a:t>1-nous continuerons à améliorer les performances de notre modèle actuel, en introduisant des méthodes plus avancées, soit en traitant la tâche VQA comme un problème de génération au lieu d'un problème de classification, soit par l'amélioration de la méthode de fusion. </a:t>
            </a:r>
          </a:p>
          <a:p>
            <a:pPr marL="0" lvl="0" indent="0" algn="l" rtl="0">
              <a:lnSpc>
                <a:spcPct val="100000"/>
              </a:lnSpc>
              <a:spcBef>
                <a:spcPts val="0"/>
              </a:spcBef>
              <a:spcAft>
                <a:spcPts val="0"/>
              </a:spcAft>
              <a:buSzPts val="1400"/>
              <a:buNone/>
            </a:pPr>
            <a:r>
              <a:rPr lang="fr-FR" sz="1300" dirty="0">
                <a:effectLst/>
                <a:latin typeface="Times New Roman" panose="02020603050405020304" pitchFamily="18" charset="0"/>
                <a:ea typeface="Times New Roman"/>
                <a:cs typeface="Times New Roman" panose="02020603050405020304" pitchFamily="18" charset="0"/>
                <a:sym typeface="Times New Roman"/>
              </a:rPr>
              <a:t>2-En outre, nous pouvons explorer d'autres </a:t>
            </a:r>
            <a:r>
              <a:rPr lang="fr-FR" sz="1300" dirty="0" err="1">
                <a:effectLst/>
                <a:latin typeface="Times New Roman" panose="02020603050405020304" pitchFamily="18" charset="0"/>
                <a:ea typeface="Times New Roman"/>
                <a:cs typeface="Times New Roman" panose="02020603050405020304" pitchFamily="18" charset="0"/>
                <a:sym typeface="Times New Roman"/>
              </a:rPr>
              <a:t>datasets</a:t>
            </a:r>
            <a:r>
              <a:rPr lang="fr-FR" sz="1300" dirty="0">
                <a:effectLst/>
                <a:latin typeface="Times New Roman" panose="02020603050405020304" pitchFamily="18" charset="0"/>
                <a:ea typeface="Times New Roman"/>
                <a:cs typeface="Times New Roman" panose="02020603050405020304" pitchFamily="18" charset="0"/>
                <a:sym typeface="Times New Roman"/>
              </a:rPr>
              <a:t> et challenges tels que VQA-Med2020 et VQA-Med2021 . </a:t>
            </a:r>
          </a:p>
          <a:p>
            <a:pPr marL="0" lvl="0" indent="0" algn="l" rtl="0">
              <a:lnSpc>
                <a:spcPct val="100000"/>
              </a:lnSpc>
              <a:spcBef>
                <a:spcPts val="0"/>
              </a:spcBef>
              <a:spcAft>
                <a:spcPts val="0"/>
              </a:spcAft>
              <a:buSzPts val="1400"/>
              <a:buNone/>
            </a:pPr>
            <a:r>
              <a:rPr lang="fr-FR" sz="1300" dirty="0">
                <a:effectLst/>
                <a:latin typeface="Times New Roman" panose="02020603050405020304" pitchFamily="18" charset="0"/>
                <a:ea typeface="Times New Roman"/>
                <a:cs typeface="Times New Roman" panose="02020603050405020304" pitchFamily="18" charset="0"/>
                <a:sym typeface="Times New Roman"/>
              </a:rPr>
              <a:t>3-D'autre part, nous pouvons penser à intégrer notre modèle dans une application web.</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6" name="Google Shape;716;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sz="1300" dirty="0">
                <a:latin typeface="Times New Roman" panose="02020603050405020304" pitchFamily="18" charset="0"/>
                <a:cs typeface="Times New Roman" panose="02020603050405020304" pitchFamily="18" charset="0"/>
              </a:rPr>
              <a:t>Commençons par l’introduction ,</a:t>
            </a:r>
            <a:endParaRPr sz="1300"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300" b="1" i="0" dirty="0">
                <a:solidFill>
                  <a:srgbClr val="4C5253"/>
                </a:solidFill>
                <a:effectLst/>
                <a:latin typeface="Times New Roman" panose="02020603050405020304" pitchFamily="18" charset="0"/>
                <a:cs typeface="Times New Roman" panose="02020603050405020304" pitchFamily="18" charset="0"/>
              </a:rPr>
              <a:t>Attention:</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300" b="0" i="0" dirty="0">
                <a:solidFill>
                  <a:srgbClr val="4C5253"/>
                </a:solidFill>
                <a:effectLst/>
                <a:latin typeface="Times New Roman" panose="02020603050405020304" pitchFamily="18" charset="0"/>
                <a:cs typeface="Times New Roman" panose="02020603050405020304" pitchFamily="18" charset="0"/>
              </a:rPr>
              <a:t>L’idée du concept d’attention est de mesurer à quel point deux éléments de deux séquences sont liés. Dans un contexte de traduction en NLP, le mécanisme d’attention aura pour but de « dire, au reste du modèle, à quels mots de la séquence B il faut porter le plus d’attention quand on traite un mot de la séquence A ».</a:t>
            </a:r>
          </a:p>
          <a:p>
            <a:pPr marL="139700" indent="0">
              <a:buNone/>
            </a:pPr>
            <a:r>
              <a:rPr lang="fr-FR" sz="1300" dirty="0">
                <a:latin typeface="Times New Roman" panose="02020603050405020304" pitchFamily="18" charset="0"/>
                <a:cs typeface="Times New Roman" panose="02020603050405020304" pitchFamily="18" charset="0"/>
              </a:rPr>
              <a:t>Prenons un exemple. Ici, plus une </a:t>
            </a:r>
            <a:r>
              <a:rPr lang="fr-FR" sz="1300" b="0" i="0" dirty="0">
                <a:solidFill>
                  <a:srgbClr val="4C5253"/>
                </a:solidFill>
                <a:effectLst/>
                <a:latin typeface="Times New Roman" panose="02020603050405020304" pitchFamily="18" charset="0"/>
                <a:cs typeface="Times New Roman" panose="02020603050405020304" pitchFamily="18" charset="0"/>
              </a:rPr>
              <a:t>cellule</a:t>
            </a:r>
            <a:r>
              <a:rPr lang="fr-FR" sz="1300" dirty="0">
                <a:latin typeface="Times New Roman" panose="02020603050405020304" pitchFamily="18" charset="0"/>
                <a:cs typeface="Times New Roman" panose="02020603050405020304" pitchFamily="18" charset="0"/>
              </a:rPr>
              <a:t> est claire, plus le lien entre les deux mots auxquels elle correspond est fort. Nous pouvons constater qu'en règle générale, un mot a un lien fort avec sa traduction littérale.</a:t>
            </a:r>
          </a:p>
          <a:p>
            <a:pPr marL="139700" indent="0">
              <a:buNone/>
            </a:pPr>
            <a:r>
              <a:rPr lang="fr-FR" sz="1300" b="1" dirty="0">
                <a:latin typeface="Times New Roman" panose="02020603050405020304" pitchFamily="18" charset="0"/>
                <a:cs typeface="Times New Roman" panose="02020603050405020304" pitchFamily="18" charset="0"/>
              </a:rPr>
              <a:t>Self-attention:</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300" b="0" i="0" dirty="0">
                <a:solidFill>
                  <a:srgbClr val="4C5253"/>
                </a:solidFill>
                <a:effectLst/>
                <a:latin typeface="Times New Roman" panose="02020603050405020304" pitchFamily="18" charset="0"/>
                <a:cs typeface="Times New Roman" panose="02020603050405020304" pitchFamily="18" charset="0"/>
              </a:rPr>
              <a:t>On sait maintenant ce qu’est l’attention, mais qu’est-ce que « l’auto-attention ou self-attention »? L’auto-attention n’est rien d’autre que le mécanisme d’attention appliqué à une seule séquence. La couche d’auto-attention détermine l’interdépendance des différents mots de la même séquence afin de lui associer une représentation (</a:t>
            </a:r>
            <a:r>
              <a:rPr lang="fr-FR" sz="1300" b="0" i="0" dirty="0" err="1">
                <a:solidFill>
                  <a:srgbClr val="4C5253"/>
                </a:solidFill>
                <a:effectLst/>
                <a:latin typeface="Times New Roman" panose="02020603050405020304" pitchFamily="18" charset="0"/>
                <a:cs typeface="Times New Roman" panose="02020603050405020304" pitchFamily="18" charset="0"/>
              </a:rPr>
              <a:t>encoding</a:t>
            </a:r>
            <a:r>
              <a:rPr lang="fr-FR" sz="1300" b="0" i="0" dirty="0">
                <a:solidFill>
                  <a:srgbClr val="4C5253"/>
                </a:solidFill>
                <a:effectLst/>
                <a:latin typeface="Times New Roman" panose="02020603050405020304" pitchFamily="18" charset="0"/>
                <a:cs typeface="Times New Roman" panose="02020603050405020304" pitchFamily="18" charset="0"/>
              </a:rPr>
              <a:t>) </a:t>
            </a:r>
            <a:r>
              <a:rPr lang="fr-FR" sz="1300" b="0" i="0" dirty="0" err="1">
                <a:solidFill>
                  <a:srgbClr val="4C5253"/>
                </a:solidFill>
                <a:effectLst/>
                <a:latin typeface="Times New Roman" panose="02020603050405020304" pitchFamily="18" charset="0"/>
                <a:cs typeface="Times New Roman" panose="02020603050405020304" pitchFamily="18" charset="0"/>
              </a:rPr>
              <a:t>pertinante</a:t>
            </a:r>
            <a:r>
              <a:rPr lang="fr-FR" sz="1300" b="0" i="0" dirty="0">
                <a:solidFill>
                  <a:srgbClr val="4C5253"/>
                </a:solidFill>
                <a:effectLst/>
                <a:latin typeface="Times New Roman" panose="02020603050405020304" pitchFamily="18" charset="0"/>
                <a:cs typeface="Times New Roman" panose="02020603050405020304" pitchFamily="18" charset="0"/>
              </a:rPr>
              <a:t>. </a:t>
            </a:r>
            <a:r>
              <a:rPr lang="fr-FR" sz="1300" i="0" dirty="0">
                <a:latin typeface="Times New Roman" panose="02020603050405020304" pitchFamily="18" charset="0"/>
                <a:cs typeface="Times New Roman" panose="02020603050405020304" pitchFamily="18" charset="0"/>
              </a:rPr>
              <a:t>Disons que la phrase suivante est une phrase d'entrée que nous voulons traduire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300" b="0" i="0" dirty="0">
                <a:solidFill>
                  <a:srgbClr val="222222"/>
                </a:solidFill>
                <a:effectLst/>
                <a:latin typeface="Times New Roman" panose="02020603050405020304" pitchFamily="18" charset="0"/>
                <a:cs typeface="Times New Roman" panose="02020603050405020304" pitchFamily="18" charset="0"/>
              </a:rPr>
              <a:t>« </a:t>
            </a:r>
            <a:r>
              <a:rPr lang="en-US" sz="1300" b="0" i="0" dirty="0">
                <a:solidFill>
                  <a:srgbClr val="222222"/>
                </a:solidFill>
                <a:effectLst/>
                <a:latin typeface="Times New Roman" panose="02020603050405020304" pitchFamily="18" charset="0"/>
                <a:cs typeface="Times New Roman" panose="02020603050405020304" pitchFamily="18" charset="0"/>
              </a:rPr>
              <a:t>The animal didn't cross the street because it was too tired”</a:t>
            </a:r>
          </a:p>
          <a:p>
            <a:pPr marL="139700" indent="0">
              <a:buNone/>
            </a:pPr>
            <a:r>
              <a:rPr lang="fr-FR" sz="1300" b="0" i="0" dirty="0">
                <a:solidFill>
                  <a:srgbClr val="4C5253"/>
                </a:solidFill>
                <a:effectLst/>
                <a:latin typeface="Times New Roman" panose="02020603050405020304" pitchFamily="18" charset="0"/>
                <a:cs typeface="Times New Roman" panose="02020603050405020304" pitchFamily="18" charset="0"/>
              </a:rPr>
              <a:t> </a:t>
            </a:r>
            <a:r>
              <a:rPr lang="fr-FR" sz="1300" i="0" dirty="0">
                <a:latin typeface="Times New Roman" panose="02020603050405020304" pitchFamily="18" charset="0"/>
                <a:cs typeface="Times New Roman" panose="02020603050405020304" pitchFamily="18" charset="0"/>
              </a:rPr>
              <a:t>À quoi fait référence le mot « </a:t>
            </a:r>
            <a:r>
              <a:rPr lang="fr-FR" sz="1300" i="0" dirty="0" err="1">
                <a:latin typeface="Times New Roman" panose="02020603050405020304" pitchFamily="18" charset="0"/>
                <a:cs typeface="Times New Roman" panose="02020603050405020304" pitchFamily="18" charset="0"/>
              </a:rPr>
              <a:t>it</a:t>
            </a:r>
            <a:r>
              <a:rPr lang="fr-FR" sz="1300" i="0" dirty="0">
                <a:latin typeface="Times New Roman" panose="02020603050405020304" pitchFamily="18" charset="0"/>
                <a:cs typeface="Times New Roman" panose="02020603050405020304" pitchFamily="18" charset="0"/>
              </a:rPr>
              <a:t>" dans cette phrase ? Fait-il référence à la rue ou à l'animal ? C'est une question simple pour un humain, mais pas aussi simple pour un algorithme. </a:t>
            </a:r>
            <a:r>
              <a:rPr lang="fr-FR" sz="1300" b="0" i="0" dirty="0">
                <a:solidFill>
                  <a:srgbClr val="4C5253"/>
                </a:solidFill>
                <a:effectLst/>
                <a:latin typeface="Times New Roman" panose="02020603050405020304" pitchFamily="18" charset="0"/>
                <a:cs typeface="Times New Roman" panose="02020603050405020304" pitchFamily="18" charset="0"/>
              </a:rPr>
              <a:t>Le processus de self-attention aura donc pour objectif de détecter le lien entre “animal” et “</a:t>
            </a:r>
            <a:r>
              <a:rPr lang="fr-FR" sz="1300" b="0" i="0" dirty="0" err="1">
                <a:solidFill>
                  <a:srgbClr val="4C5253"/>
                </a:solidFill>
                <a:effectLst/>
                <a:latin typeface="Times New Roman" panose="02020603050405020304" pitchFamily="18" charset="0"/>
                <a:cs typeface="Times New Roman" panose="02020603050405020304" pitchFamily="18" charset="0"/>
              </a:rPr>
              <a:t>it</a:t>
            </a:r>
            <a:r>
              <a:rPr lang="fr-FR" sz="1300" b="0" i="0" dirty="0">
                <a:solidFill>
                  <a:srgbClr val="4C5253"/>
                </a:solidFill>
                <a:effectLst/>
                <a:latin typeface="Times New Roman" panose="02020603050405020304" pitchFamily="18" charset="0"/>
                <a:cs typeface="Times New Roman" panose="02020603050405020304" pitchFamily="18" charset="0"/>
              </a:rPr>
              <a:t>”.</a:t>
            </a:r>
            <a:r>
              <a:rPr lang="fr-FR" sz="1300" i="0" dirty="0">
                <a:latin typeface="Times New Roman" panose="02020603050405020304" pitchFamily="18" charset="0"/>
                <a:cs typeface="Times New Roman" panose="02020603050405020304" pitchFamily="18" charset="0"/>
              </a:rPr>
              <a:t> Au fur et à mesure que le modèle traite chaque mot (chaque position dans la séquence d'entrée), l'auto-attention lui permet de regarder les autres positions dans la séquence d'entrée pour trouver des indices qui peuvent l'aider à mieux coder ce mot. </a:t>
            </a:r>
          </a:p>
          <a:p>
            <a:pPr marL="139700" indent="0">
              <a:buNone/>
            </a:pPr>
            <a:endParaRPr lang="fr-FR"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1322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0a08464007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3" name="Google Shape;623;g10a08464007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sz="1300" dirty="0">
                <a:effectLst/>
                <a:latin typeface="Times New Roman" panose="02020603050405020304" pitchFamily="18" charset="0"/>
                <a:cs typeface="Times New Roman" panose="02020603050405020304" pitchFamily="18" charset="0"/>
              </a:rPr>
              <a:t>Aucun modèle d'apprentissage profond ne peut travailler directement avec le texte, c’est pour cela, une tokenisation au niveau des caractères est nécessaire puisqu'elle permet de convertir le texte en chiffres que les modèles d'apprentissage profond peuvent utiliser pour le</a:t>
            </a:r>
            <a:br>
              <a:rPr lang="fr-FR" sz="1300" dirty="0">
                <a:latin typeface="Times New Roman" panose="02020603050405020304" pitchFamily="18" charset="0"/>
                <a:cs typeface="Times New Roman" panose="02020603050405020304" pitchFamily="18" charset="0"/>
              </a:rPr>
            </a:br>
            <a:r>
              <a:rPr lang="fr-FR" sz="1300" dirty="0">
                <a:effectLst/>
                <a:latin typeface="Times New Roman" panose="02020603050405020304" pitchFamily="18" charset="0"/>
                <a:cs typeface="Times New Roman" panose="02020603050405020304" pitchFamily="18" charset="0"/>
              </a:rPr>
              <a:t>traitement.</a:t>
            </a:r>
            <a:br>
              <a:rPr lang="fr-FR" sz="1300" dirty="0">
                <a:latin typeface="Times New Roman" panose="02020603050405020304" pitchFamily="18" charset="0"/>
                <a:cs typeface="Times New Roman" panose="02020603050405020304" pitchFamily="18" charset="0"/>
              </a:rPr>
            </a:br>
            <a:r>
              <a:rPr lang="fr-FR" sz="1300" dirty="0">
                <a:latin typeface="Times New Roman" panose="02020603050405020304" pitchFamily="18" charset="0"/>
                <a:ea typeface="Times New Roman"/>
                <a:cs typeface="Times New Roman" panose="02020603050405020304" pitchFamily="18" charset="0"/>
                <a:sym typeface="Times New Roman"/>
              </a:rPr>
              <a:t>Le </a:t>
            </a:r>
            <a:r>
              <a:rPr lang="fr-FR" sz="1300" dirty="0" err="1">
                <a:latin typeface="Times New Roman" panose="02020603050405020304" pitchFamily="18" charset="0"/>
                <a:ea typeface="Times New Roman"/>
                <a:cs typeface="Times New Roman" panose="02020603050405020304" pitchFamily="18" charset="0"/>
                <a:sym typeface="Times New Roman"/>
              </a:rPr>
              <a:t>tokenizer</a:t>
            </a:r>
            <a:r>
              <a:rPr lang="fr-FR" sz="1300" dirty="0">
                <a:latin typeface="Times New Roman" panose="02020603050405020304" pitchFamily="18" charset="0"/>
                <a:ea typeface="Times New Roman"/>
                <a:cs typeface="Times New Roman" panose="02020603050405020304" pitchFamily="18" charset="0"/>
                <a:sym typeface="Times New Roman"/>
              </a:rPr>
              <a:t> va séparer un texte donné en jetons (mots ou parties de mots, symboles de ponctuation, etc.) ). Il transformera ensuite ces </a:t>
            </a:r>
            <a:r>
              <a:rPr lang="fr-FR" sz="1300" dirty="0" err="1">
                <a:latin typeface="Times New Roman" panose="02020603050405020304" pitchFamily="18" charset="0"/>
                <a:ea typeface="Times New Roman"/>
                <a:cs typeface="Times New Roman" panose="02020603050405020304" pitchFamily="18" charset="0"/>
                <a:sym typeface="Times New Roman"/>
              </a:rPr>
              <a:t>tokens</a:t>
            </a:r>
            <a:r>
              <a:rPr lang="fr-FR" sz="1300" dirty="0">
                <a:latin typeface="Times New Roman" panose="02020603050405020304" pitchFamily="18" charset="0"/>
                <a:ea typeface="Times New Roman"/>
                <a:cs typeface="Times New Roman" panose="02020603050405020304" pitchFamily="18" charset="0"/>
                <a:sym typeface="Times New Roman"/>
              </a:rPr>
              <a:t> en nombres afin de pouvoir construire un tenseur à partir de ceux-ci et de le transmettre au modèle. Il fournira également toute autre entrée dont le modèle pourrait avoir besoin pour fonctionner efficacement.</a:t>
            </a:r>
          </a:p>
          <a:p>
            <a:pPr marL="0" lvl="0" indent="0" algn="l" rtl="0">
              <a:lnSpc>
                <a:spcPct val="100000"/>
              </a:lnSpc>
              <a:spcBef>
                <a:spcPts val="0"/>
              </a:spcBef>
              <a:spcAft>
                <a:spcPts val="0"/>
              </a:spcAft>
              <a:buSzPts val="1400"/>
              <a:buNone/>
            </a:pPr>
            <a:r>
              <a:rPr lang="fr-FR" sz="1300" dirty="0">
                <a:latin typeface="Times New Roman" panose="02020603050405020304" pitchFamily="18" charset="0"/>
                <a:ea typeface="Times New Roman"/>
                <a:cs typeface="Times New Roman" panose="02020603050405020304" pitchFamily="18" charset="0"/>
                <a:sym typeface="Times New Roman"/>
              </a:rPr>
              <a:t>Pour ce modèle, les images radiographiques sont redimensionnées à la résolution correcte (224x224), converties de l'échelle de gris en RVB, et normalisées à travers les canaux RVB avec une moyenne (0,5, 0,5, 0,5) et un écart type (0,5, 0,5, 0,5).</a:t>
            </a:r>
          </a:p>
          <a:p>
            <a:pPr marL="0" lvl="0" indent="0" algn="l" rtl="0">
              <a:lnSpc>
                <a:spcPct val="100000"/>
              </a:lnSpc>
              <a:spcBef>
                <a:spcPts val="0"/>
              </a:spcBef>
              <a:spcAft>
                <a:spcPts val="0"/>
              </a:spcAft>
              <a:buSzPts val="1400"/>
              <a:buNone/>
            </a:pPr>
            <a:endParaRPr lang="fr-FR" sz="13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8707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0a08464007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3" name="Google Shape;623;g10a08464007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sz="1300" dirty="0">
                <a:latin typeface="Times New Roman" panose="02020603050405020304" pitchFamily="18" charset="0"/>
                <a:ea typeface="Times New Roman"/>
                <a:cs typeface="Times New Roman" panose="02020603050405020304" pitchFamily="18" charset="0"/>
                <a:sym typeface="Times New Roman"/>
              </a:rPr>
              <a:t>Pour la partie vision :</a:t>
            </a:r>
          </a:p>
          <a:p>
            <a:pPr marL="0" lvl="0" indent="0" algn="l" rtl="0">
              <a:lnSpc>
                <a:spcPct val="100000"/>
              </a:lnSpc>
              <a:spcBef>
                <a:spcPts val="0"/>
              </a:spcBef>
              <a:spcAft>
                <a:spcPts val="0"/>
              </a:spcAft>
              <a:buSzPts val="1400"/>
              <a:buNone/>
            </a:pPr>
            <a:r>
              <a:rPr lang="fr-FR" sz="1300" dirty="0">
                <a:effectLst/>
                <a:latin typeface="Times New Roman" panose="02020603050405020304" pitchFamily="18" charset="0"/>
                <a:cs typeface="Times New Roman" panose="02020603050405020304" pitchFamily="18" charset="0"/>
              </a:rPr>
              <a:t>L’encodeur d’image doit renvoyer  les caractéristiques de l'image (essentiellement, les valeurs de pixel) Ceux-ci seront introduits dans notre modèle de« Transformer » multimodal.</a:t>
            </a:r>
            <a:endParaRPr sz="1300" dirty="0">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198184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lgn="just">
              <a:lnSpc>
                <a:spcPct val="150000"/>
              </a:lnSpc>
              <a:spcAft>
                <a:spcPts val="0"/>
              </a:spcAft>
              <a:buNone/>
            </a:pPr>
            <a:r>
              <a:rPr lang="fr-FR" sz="1300" dirty="0">
                <a:effectLst/>
                <a:latin typeface="Times New Roman" panose="02020603050405020304" pitchFamily="18" charset="0"/>
                <a:ea typeface="Times New Roman" panose="02020603050405020304" pitchFamily="18" charset="0"/>
              </a:rPr>
              <a:t>**(image 1)</a:t>
            </a:r>
          </a:p>
          <a:p>
            <a:pPr marL="0" indent="0" algn="just">
              <a:lnSpc>
                <a:spcPct val="150000"/>
              </a:lnSpc>
              <a:spcAft>
                <a:spcPts val="0"/>
              </a:spcAft>
              <a:buNone/>
            </a:pPr>
            <a:r>
              <a:rPr lang="fr-FR" sz="1300" dirty="0">
                <a:effectLst/>
                <a:latin typeface="Times New Roman" panose="02020603050405020304" pitchFamily="18" charset="0"/>
                <a:ea typeface="Times New Roman" panose="02020603050405020304" pitchFamily="18" charset="0"/>
              </a:rPr>
              <a:t>Au cours des dernières années ,l'apprentissage profond a subi une grande révolution, En particulier, les réseaux de neurones profonds ont été adopté par les communautés de la vision par ordinateur (CV) et du traitement du langage naturel (NLP) grâce à leurs capacités à interpréter le contenu des images et des textes </a:t>
            </a:r>
            <a:r>
              <a:rPr lang="fr-FR" sz="1300" dirty="0">
                <a:solidFill>
                  <a:srgbClr val="000000"/>
                </a:solidFill>
                <a:effectLst/>
                <a:latin typeface="Times New Roman" panose="02020603050405020304" pitchFamily="18" charset="0"/>
                <a:ea typeface="Times New Roman" panose="02020603050405020304" pitchFamily="18" charset="0"/>
              </a:rPr>
              <a:t>.</a:t>
            </a:r>
            <a:endParaRPr lang="fr-FR" sz="1300" dirty="0">
              <a:effectLst/>
              <a:latin typeface="Times New Roman" panose="02020603050405020304" pitchFamily="18" charset="0"/>
              <a:ea typeface="Times New Roman" panose="02020603050405020304" pitchFamily="18" charset="0"/>
            </a:endParaRPr>
          </a:p>
          <a:p>
            <a:pPr marL="0" indent="0" algn="just">
              <a:lnSpc>
                <a:spcPct val="150000"/>
              </a:lnSpc>
              <a:spcAft>
                <a:spcPts val="0"/>
              </a:spcAft>
              <a:buNone/>
            </a:pPr>
            <a:r>
              <a:rPr lang="fr-FR" sz="1300" dirty="0">
                <a:effectLst/>
                <a:latin typeface="Times New Roman" panose="02020603050405020304" pitchFamily="18" charset="0"/>
                <a:ea typeface="Times New Roman" panose="02020603050405020304" pitchFamily="18" charset="0"/>
              </a:rPr>
              <a:t>**(image 2)</a:t>
            </a:r>
          </a:p>
          <a:p>
            <a:pPr marL="0" indent="0" algn="just">
              <a:lnSpc>
                <a:spcPct val="150000"/>
              </a:lnSpc>
              <a:spcAft>
                <a:spcPts val="0"/>
              </a:spcAft>
              <a:buNone/>
            </a:pPr>
            <a:r>
              <a:rPr lang="fr-FR" sz="1300" dirty="0">
                <a:effectLst/>
                <a:latin typeface="Times New Roman" panose="02020603050405020304" pitchFamily="18" charset="0"/>
                <a:ea typeface="Times New Roman" panose="02020603050405020304" pitchFamily="18" charset="0"/>
              </a:rPr>
              <a:t>L’intégration du langage dans la reconnaissance visuelle a contribué à l’émergence des nouvelles applications multimodales  telles que la réponse à des questions visuelles ( ou VQA : </a:t>
            </a:r>
            <a:r>
              <a:rPr lang="fr-FR" sz="1300" dirty="0" err="1">
                <a:effectLst/>
                <a:latin typeface="Times New Roman" panose="02020603050405020304" pitchFamily="18" charset="0"/>
                <a:ea typeface="Times New Roman" panose="02020603050405020304" pitchFamily="18" charset="0"/>
              </a:rPr>
              <a:t>visual</a:t>
            </a:r>
            <a:r>
              <a:rPr lang="fr-FR" sz="1300" dirty="0">
                <a:effectLst/>
                <a:latin typeface="Times New Roman" panose="02020603050405020304" pitchFamily="18" charset="0"/>
                <a:ea typeface="Times New Roman" panose="02020603050405020304" pitchFamily="18" charset="0"/>
              </a:rPr>
              <a:t> question </a:t>
            </a:r>
            <a:r>
              <a:rPr lang="fr-FR" sz="1300" dirty="0" err="1">
                <a:effectLst/>
                <a:latin typeface="Times New Roman" panose="02020603050405020304" pitchFamily="18" charset="0"/>
                <a:ea typeface="Times New Roman" panose="02020603050405020304" pitchFamily="18" charset="0"/>
              </a:rPr>
              <a:t>answering</a:t>
            </a:r>
            <a:r>
              <a:rPr lang="fr-FR" sz="1300" dirty="0">
                <a:effectLst/>
                <a:latin typeface="Times New Roman" panose="02020603050405020304" pitchFamily="18" charset="0"/>
                <a:ea typeface="Times New Roman" panose="02020603050405020304" pitchFamily="18" charset="0"/>
              </a:rPr>
              <a:t> en anglais ),</a:t>
            </a:r>
          </a:p>
          <a:p>
            <a:pPr marL="0" indent="0" algn="just">
              <a:lnSpc>
                <a:spcPct val="150000"/>
              </a:lnSpc>
              <a:spcAft>
                <a:spcPts val="0"/>
              </a:spcAft>
              <a:buNone/>
            </a:pPr>
            <a:r>
              <a:rPr lang="fr-FR" sz="1300" dirty="0">
                <a:effectLst/>
                <a:latin typeface="Times New Roman" panose="02020603050405020304" pitchFamily="18" charset="0"/>
                <a:ea typeface="Times New Roman" panose="02020603050405020304" pitchFamily="18" charset="0"/>
              </a:rPr>
              <a:t>**(image 3)</a:t>
            </a:r>
          </a:p>
          <a:p>
            <a:pPr marL="0" indent="0" algn="just">
              <a:lnSpc>
                <a:spcPct val="150000"/>
              </a:lnSpc>
              <a:spcAft>
                <a:spcPts val="0"/>
              </a:spcAft>
              <a:buNone/>
            </a:pPr>
            <a:r>
              <a:rPr lang="fr-FR" sz="1300" dirty="0">
                <a:effectLst/>
                <a:latin typeface="Times New Roman" panose="02020603050405020304" pitchFamily="18" charset="0"/>
                <a:ea typeface="Times New Roman" panose="02020603050405020304" pitchFamily="18" charset="0"/>
              </a:rPr>
              <a:t>Nous pouvons définir La réponse aux questions visuelles (VQA) comme étant un système qui prend une image et une question en langage naturel sur cette image comme entrée et génère une réponse en langage naturel comme sortie</a:t>
            </a:r>
            <a:r>
              <a:rPr lang="fr-FR" sz="1300" dirty="0">
                <a:solidFill>
                  <a:srgbClr val="000000"/>
                </a:solidFill>
                <a:effectLst/>
                <a:latin typeface="Times New Roman" panose="02020603050405020304" pitchFamily="18" charset="0"/>
                <a:ea typeface="Times New Roman" panose="02020603050405020304" pitchFamily="18" charset="0"/>
              </a:rPr>
              <a:t>. </a:t>
            </a:r>
            <a:r>
              <a:rPr lang="fr-FR" sz="1300" dirty="0">
                <a:solidFill>
                  <a:srgbClr val="000000"/>
                </a:solidFill>
                <a:effectLst/>
                <a:latin typeface="Times New Roman" panose="02020603050405020304" pitchFamily="18" charset="0"/>
                <a:ea typeface="Times New Roman" panose="02020603050405020304" pitchFamily="18" charset="0"/>
                <a:sym typeface="Wingdings" panose="05000000000000000000" pitchFamily="2" charset="2"/>
              </a:rPr>
              <a:t></a:t>
            </a:r>
            <a:r>
              <a:rPr lang="fr-FR" sz="1300" dirty="0">
                <a:solidFill>
                  <a:srgbClr val="000000"/>
                </a:solidFill>
                <a:effectLst/>
                <a:latin typeface="Times New Roman" panose="02020603050405020304" pitchFamily="18" charset="0"/>
                <a:ea typeface="Times New Roman" panose="02020603050405020304" pitchFamily="18" charset="0"/>
              </a:rPr>
              <a:t> Il tente alors de répondre à la question  en fonction du contenu de l’image.</a:t>
            </a:r>
            <a:endParaRPr lang="fr-FR" sz="1300" dirty="0">
              <a:effectLst/>
              <a:latin typeface="Times New Roman" panose="02020603050405020304" pitchFamily="18" charset="0"/>
              <a:ea typeface="Times New Roman" panose="02020603050405020304" pitchFamily="18" charset="0"/>
            </a:endParaRPr>
          </a:p>
          <a:p>
            <a:pPr marL="0" indent="0" algn="just">
              <a:lnSpc>
                <a:spcPct val="150000"/>
              </a:lnSpc>
              <a:spcAft>
                <a:spcPts val="0"/>
              </a:spcAft>
              <a:buNone/>
            </a:pPr>
            <a:r>
              <a:rPr lang="fr-FR" sz="1300" dirty="0">
                <a:effectLst/>
                <a:latin typeface="Times New Roman" panose="02020603050405020304" pitchFamily="18" charset="0"/>
                <a:ea typeface="Times New Roman" panose="02020603050405020304" pitchFamily="18" charset="0"/>
              </a:rPr>
              <a:t>Le domaine de la VQA se situe donc à la frontière entre la vision par ordinateur (CV) et le traitement du langage naturel (NLP). En effet, le véritable défi du VQA ne consiste pas simplement à utiliser les principes des deux domaines, mais à les combiner. Ce qui est difficile puisque les disciplines du CV et du NLP utilisent historiquement des méthodes et des modèles différents pour résoudre leurs tâches respectives,</a:t>
            </a:r>
          </a:p>
          <a:p>
            <a:pPr marL="0" indent="0" algn="just">
              <a:lnSpc>
                <a:spcPct val="150000"/>
              </a:lnSpc>
              <a:spcAft>
                <a:spcPts val="0"/>
              </a:spcAft>
              <a:buNone/>
            </a:pPr>
            <a:endParaRPr lang="fr-FR" sz="1300" dirty="0">
              <a:effectLst/>
              <a:latin typeface="Times New Roman" panose="02020603050405020304" pitchFamily="18" charset="0"/>
              <a:ea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50000"/>
              </a:lnSpc>
              <a:spcBef>
                <a:spcPts val="0"/>
              </a:spcBef>
              <a:spcAft>
                <a:spcPts val="0"/>
              </a:spcAft>
              <a:buClr>
                <a:srgbClr val="000000"/>
              </a:buClr>
              <a:buSzPts val="1400"/>
              <a:buFont typeface="Arial"/>
              <a:buNone/>
              <a:tabLst/>
              <a:defRPr/>
            </a:pPr>
            <a:r>
              <a:rPr lang="fr-FR" sz="1300" dirty="0">
                <a:effectLst/>
                <a:latin typeface="Times New Roman" panose="02020603050405020304" pitchFamily="18" charset="0"/>
                <a:ea typeface="Times New Roman" panose="02020603050405020304" pitchFamily="18" charset="0"/>
              </a:rPr>
              <a:t>La réponse aux questions visuelles a un large éventail d'applications pratiques possibles : Elle pourrait être utilisée comme une aide pour fournir des informations visuelles aux malvoyants . En outre, elle pourrait être utilisée pour mettre en œuvre une communication homme-machine plus avancée, par exemple dans le domaine de l’</a:t>
            </a:r>
            <a:r>
              <a:rPr lang="fr-FR" sz="1300" dirty="0" err="1">
                <a:effectLst/>
                <a:latin typeface="Times New Roman" panose="02020603050405020304" pitchFamily="18" charset="0"/>
                <a:ea typeface="Times New Roman" panose="02020603050405020304" pitchFamily="18" charset="0"/>
              </a:rPr>
              <a:t>education</a:t>
            </a:r>
            <a:r>
              <a:rPr lang="fr-FR" sz="1300" dirty="0">
                <a:effectLst/>
                <a:latin typeface="Times New Roman" panose="02020603050405020304" pitchFamily="18" charset="0"/>
                <a:ea typeface="Times New Roman" panose="02020603050405020304" pitchFamily="18" charset="0"/>
              </a:rPr>
              <a:t> et de </a:t>
            </a:r>
            <a:r>
              <a:rPr lang="fr-FR" sz="1300" dirty="0">
                <a:effectLst/>
                <a:latin typeface="Times New Roman" panose="02020603050405020304" pitchFamily="18" charset="0"/>
                <a:ea typeface="Calibri" panose="020F0502020204030204" pitchFamily="34" charset="0"/>
                <a:cs typeface="Times New Roman" panose="02020603050405020304" pitchFamily="18" charset="0"/>
              </a:rPr>
              <a:t>patrimoine culturel</a:t>
            </a:r>
            <a:r>
              <a:rPr lang="fr-FR" sz="1300" dirty="0">
                <a:effectLst/>
                <a:latin typeface="Times New Roman" panose="02020603050405020304" pitchFamily="18" charset="0"/>
                <a:ea typeface="Times New Roman" panose="02020603050405020304" pitchFamily="18" charset="0"/>
              </a:rPr>
              <a:t>. Elle peut également être utilisée dans un système d'aide au diagnostic médical.</a:t>
            </a:r>
          </a:p>
          <a:p>
            <a:pPr marL="0" marR="0" lvl="0" indent="0" algn="just" defTabSz="914400" rtl="0" eaLnBrk="1" fontAlgn="auto" latinLnBrk="0" hangingPunct="1">
              <a:lnSpc>
                <a:spcPct val="150000"/>
              </a:lnSpc>
              <a:spcBef>
                <a:spcPts val="0"/>
              </a:spcBef>
              <a:spcAft>
                <a:spcPts val="0"/>
              </a:spcAft>
              <a:buClr>
                <a:srgbClr val="000000"/>
              </a:buClr>
              <a:buSzPts val="1400"/>
              <a:buFont typeface="Arial"/>
              <a:buNone/>
              <a:tabLst/>
              <a:defRPr/>
            </a:pPr>
            <a:r>
              <a:rPr lang="fr-FR" sz="1300" dirty="0">
                <a:effectLst/>
                <a:latin typeface="Times New Roman" panose="02020603050405020304" pitchFamily="18" charset="0"/>
                <a:ea typeface="Times New Roman" panose="02020603050405020304" pitchFamily="18" charset="0"/>
              </a:rPr>
              <a:t>* Dans notre projet, nous nous intéresserons  au domaine médicale.</a:t>
            </a:r>
          </a:p>
        </p:txBody>
      </p:sp>
    </p:spTree>
    <p:extLst>
      <p:ext uri="{BB962C8B-B14F-4D97-AF65-F5344CB8AC3E}">
        <p14:creationId xmlns:p14="http://schemas.microsoft.com/office/powerpoint/2010/main" val="3852129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sz="1300" dirty="0">
                <a:latin typeface="Times New Roman" panose="02020603050405020304" pitchFamily="18" charset="0"/>
                <a:cs typeface="Times New Roman" panose="02020603050405020304" pitchFamily="18" charset="0"/>
              </a:rPr>
              <a:t>Passons maintenant à la problématique et la présentation générale du projet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3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des statistiques montrent que 59% des adultes  dans le monde ont cherché en ligne des informations sur la santé au cours de l'année dernière.</a:t>
            </a:r>
          </a:p>
          <a:p>
            <a:pPr marL="0" marR="900430" indent="0" algn="just">
              <a:lnSpc>
                <a:spcPct val="150000"/>
              </a:lnSpc>
              <a:spcBef>
                <a:spcPts val="600"/>
              </a:spcBef>
              <a:spcAft>
                <a:spcPts val="450"/>
              </a:spcAft>
              <a:buNone/>
            </a:pPr>
            <a:r>
              <a:rPr lang="fr-FR" sz="1300" dirty="0">
                <a:solidFill>
                  <a:schemeClr val="tx1"/>
                </a:solidFill>
                <a:effectLst/>
                <a:latin typeface="Times New Roman" panose="02020603050405020304" pitchFamily="18" charset="0"/>
                <a:ea typeface="Times New Roman" panose="02020603050405020304" pitchFamily="18" charset="0"/>
              </a:rPr>
              <a:t>Bien que ces patients se tournent vers les moteurs de recherche pour lever l'ambiguïté de termes complexes ou obtenir des réponses à des aspects relatifs à une image médicale, cependant les résultats des moteurs de recherche peuvent être non spécifiques et erronés</a:t>
            </a:r>
            <a:r>
              <a:rPr lang="fr-FR" sz="13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fr-FR" sz="1300" dirty="0">
              <a:solidFill>
                <a:schemeClr val="tx1"/>
              </a:solidFill>
              <a:effectLst/>
              <a:latin typeface="Times New Roman" panose="02020603050405020304" pitchFamily="18" charset="0"/>
              <a:ea typeface="Times New Roman" panose="02020603050405020304" pitchFamily="18" charset="0"/>
            </a:endParaRPr>
          </a:p>
          <a:p>
            <a:pPr marL="0" marR="900430" indent="0" algn="just">
              <a:lnSpc>
                <a:spcPct val="150000"/>
              </a:lnSpc>
              <a:spcBef>
                <a:spcPts val="600"/>
              </a:spcBef>
              <a:spcAft>
                <a:spcPts val="450"/>
              </a:spcAft>
              <a:buNone/>
            </a:pPr>
            <a:endParaRPr lang="fr-FR" sz="1300" dirty="0">
              <a:solidFill>
                <a:schemeClr val="tx1"/>
              </a:solidFill>
              <a:effectLst/>
              <a:latin typeface="Times New Roman" panose="02020603050405020304" pitchFamily="18" charset="0"/>
            </a:endParaRPr>
          </a:p>
          <a:p>
            <a:pPr marL="0" marR="900430" indent="0" algn="just">
              <a:lnSpc>
                <a:spcPct val="150000"/>
              </a:lnSpc>
              <a:spcBef>
                <a:spcPts val="600"/>
              </a:spcBef>
              <a:spcAft>
                <a:spcPts val="450"/>
              </a:spcAft>
              <a:buNone/>
            </a:pPr>
            <a:endParaRPr sz="1300" dirty="0">
              <a:solidFill>
                <a:schemeClr val="tx1"/>
              </a:solidFill>
            </a:endParaRPr>
          </a:p>
        </p:txBody>
      </p:sp>
    </p:spTree>
    <p:extLst>
      <p:ext uri="{BB962C8B-B14F-4D97-AF65-F5344CB8AC3E}">
        <p14:creationId xmlns:p14="http://schemas.microsoft.com/office/powerpoint/2010/main" val="4138523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900430" indent="0" algn="just">
              <a:lnSpc>
                <a:spcPct val="150000"/>
              </a:lnSpc>
              <a:spcBef>
                <a:spcPts val="600"/>
              </a:spcBef>
              <a:spcAft>
                <a:spcPts val="450"/>
              </a:spcAft>
              <a:buNone/>
            </a:pPr>
            <a:r>
              <a:rPr lang="fr-FR" sz="1300" dirty="0">
                <a:solidFill>
                  <a:srgbClr val="212121"/>
                </a:solidFill>
                <a:effectLst/>
                <a:latin typeface="Times New Roman" panose="02020603050405020304" pitchFamily="18" charset="0"/>
                <a:ea typeface="Times New Roman" panose="02020603050405020304" pitchFamily="18" charset="0"/>
              </a:rPr>
              <a:t>En revanche, une VQA médicale peut être intégrée dans un système de consultation en ligne afin de fournir des réponses fiables à tout moment</a:t>
            </a:r>
            <a:r>
              <a:rPr lang="fr-FR" sz="13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fr-FR" sz="1300" dirty="0">
              <a:solidFill>
                <a:srgbClr val="212121"/>
              </a:solidFill>
              <a:effectLst/>
              <a:latin typeface="Times New Roman" panose="02020603050405020304" pitchFamily="18" charset="0"/>
              <a:ea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Font typeface="Arial" panose="020B0604020202020204" pitchFamily="34" charset="0"/>
              <a:buNone/>
            </a:pPr>
            <a:r>
              <a:rPr lang="fr-FR" sz="1300" dirty="0">
                <a:latin typeface="Times New Roman" panose="02020603050405020304" pitchFamily="18" charset="0"/>
                <a:cs typeface="Times New Roman" panose="02020603050405020304" pitchFamily="18" charset="0"/>
              </a:rPr>
              <a:t>Notre solution est définie comme suit :</a:t>
            </a:r>
          </a:p>
          <a:p>
            <a:pPr marL="139700" marR="900430" indent="0" algn="just">
              <a:lnSpc>
                <a:spcPct val="150000"/>
              </a:lnSpc>
              <a:spcBef>
                <a:spcPts val="600"/>
              </a:spcBef>
              <a:spcAft>
                <a:spcPts val="450"/>
              </a:spcAft>
              <a:buNone/>
            </a:pPr>
            <a:r>
              <a:rPr lang="fr-FR" sz="1300" dirty="0">
                <a:effectLst/>
                <a:latin typeface="Times New Roman" panose="02020603050405020304" pitchFamily="18" charset="0"/>
                <a:ea typeface="Times New Roman" panose="02020603050405020304" pitchFamily="18" charset="0"/>
                <a:cs typeface="Times New Roman" panose="02020603050405020304" pitchFamily="18" charset="0"/>
              </a:rPr>
              <a:t>Les données d'entrée sont constituées d'une image et d'une question en langage naturel relative à cette image, en premier lieu l'image sera encodée par </a:t>
            </a:r>
            <a:r>
              <a:rPr lang="fr-FR" sz="1300" b="0" u="none"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 Un encodeur d’image » </a:t>
            </a:r>
            <a:r>
              <a:rPr lang="fr-FR" sz="1300" dirty="0">
                <a:effectLst/>
                <a:latin typeface="Times New Roman" panose="02020603050405020304" pitchFamily="18" charset="0"/>
                <a:ea typeface="Times New Roman" panose="02020603050405020304" pitchFamily="18" charset="0"/>
                <a:cs typeface="Times New Roman" panose="02020603050405020304" pitchFamily="18" charset="0"/>
              </a:rPr>
              <a:t>afin d'extraire ses caractéristiques, la question devra </a:t>
            </a:r>
            <a:r>
              <a:rPr lang="fr-FR" sz="1300" dirty="0" err="1">
                <a:effectLst/>
                <a:latin typeface="Times New Roman" panose="02020603050405020304" pitchFamily="18" charset="0"/>
                <a:ea typeface="Times New Roman" panose="02020603050405020304" pitchFamily="18" charset="0"/>
                <a:cs typeface="Times New Roman" panose="02020603050405020304" pitchFamily="18" charset="0"/>
              </a:rPr>
              <a:t>égalment</a:t>
            </a:r>
            <a:r>
              <a:rPr lang="fr-FR" sz="1300" dirty="0">
                <a:effectLst/>
                <a:latin typeface="Times New Roman" panose="02020603050405020304" pitchFamily="18" charset="0"/>
                <a:ea typeface="Times New Roman" panose="02020603050405020304" pitchFamily="18" charset="0"/>
                <a:cs typeface="Times New Roman" panose="02020603050405020304" pitchFamily="18" charset="0"/>
              </a:rPr>
              <a:t> être encodée par </a:t>
            </a:r>
            <a:r>
              <a:rPr lang="fr-FR" sz="1300" b="0" u="none"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 Un encodeur de texte » </a:t>
            </a:r>
            <a:r>
              <a:rPr lang="fr-FR" sz="1300" dirty="0">
                <a:effectLst/>
                <a:latin typeface="Times New Roman" panose="02020603050405020304" pitchFamily="18" charset="0"/>
                <a:ea typeface="Times New Roman" panose="02020603050405020304" pitchFamily="18" charset="0"/>
                <a:cs typeface="Times New Roman" panose="02020603050405020304" pitchFamily="18" charset="0"/>
              </a:rPr>
              <a:t>. Ensuite, les sorties des deux encodeurs seront introduites dans "Une couche de fusion" afin de les concaténer ,La dernière étape est la classification dans laquelle les caractéristiques multimodales fusionnées obtenues par la couche de fusion seront transmises à un réseau entièrement connecté pour prédire la réponse final,</a:t>
            </a:r>
          </a:p>
          <a:p>
            <a:pPr marL="139700" marR="900430" indent="0" algn="just">
              <a:lnSpc>
                <a:spcPct val="150000"/>
              </a:lnSpc>
              <a:spcBef>
                <a:spcPts val="600"/>
              </a:spcBef>
              <a:spcAft>
                <a:spcPts val="450"/>
              </a:spcAft>
              <a:buNone/>
            </a:pPr>
            <a:endParaRPr lang="fr-FR" sz="13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71450" lvl="0" indent="-171450" algn="l" rtl="0">
              <a:lnSpc>
                <a:spcPct val="100000"/>
              </a:lnSpc>
              <a:spcBef>
                <a:spcPts val="0"/>
              </a:spcBef>
              <a:spcAft>
                <a:spcPts val="0"/>
              </a:spcAft>
              <a:buSzPts val="1400"/>
              <a:buFont typeface="Arial" panose="020B0604020202020204" pitchFamily="34" charset="0"/>
              <a:buChar char="•"/>
            </a:pPr>
            <a:endParaRPr sz="1300" dirty="0">
              <a:latin typeface="Times New Roman" panose="02020603050405020304" pitchFamily="18" charset="0"/>
              <a:cs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9"/>
        <p:cNvGrpSpPr/>
        <p:nvPr/>
      </p:nvGrpSpPr>
      <p:grpSpPr>
        <a:xfrm>
          <a:off x="0" y="0"/>
          <a:ext cx="0" cy="0"/>
          <a:chOff x="0" y="0"/>
          <a:chExt cx="0" cy="0"/>
        </a:xfrm>
      </p:grpSpPr>
      <p:grpSp>
        <p:nvGrpSpPr>
          <p:cNvPr id="10" name="Google Shape;10;p35"/>
          <p:cNvGrpSpPr/>
          <p:nvPr/>
        </p:nvGrpSpPr>
        <p:grpSpPr>
          <a:xfrm>
            <a:off x="-4" y="40"/>
            <a:ext cx="7072430" cy="1327315"/>
            <a:chOff x="-4" y="40"/>
            <a:chExt cx="7072430" cy="1327315"/>
          </a:xfrm>
        </p:grpSpPr>
        <p:sp>
          <p:nvSpPr>
            <p:cNvPr id="11" name="Google Shape;11;p35"/>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2" name="Google Shape;12;p35"/>
            <p:cNvGrpSpPr/>
            <p:nvPr/>
          </p:nvGrpSpPr>
          <p:grpSpPr>
            <a:xfrm rot="10800000" flipH="1">
              <a:off x="3" y="40"/>
              <a:ext cx="6756168" cy="1327315"/>
              <a:chOff x="-2168138" y="330075"/>
              <a:chExt cx="8650663" cy="1699506"/>
            </a:xfrm>
          </p:grpSpPr>
          <p:sp>
            <p:nvSpPr>
              <p:cNvPr id="13" name="Google Shape;13;p35"/>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4" name="Google Shape;14;p35"/>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5" name="Google Shape;15;p35"/>
            <p:cNvGrpSpPr/>
            <p:nvPr/>
          </p:nvGrpSpPr>
          <p:grpSpPr>
            <a:xfrm rot="10800000" flipH="1">
              <a:off x="-4" y="381007"/>
              <a:ext cx="7072430" cy="771744"/>
              <a:chOff x="-9092084" y="330075"/>
              <a:chExt cx="15574609" cy="1699501"/>
            </a:xfrm>
          </p:grpSpPr>
          <p:sp>
            <p:nvSpPr>
              <p:cNvPr id="16" name="Google Shape;16;p35"/>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7" name="Google Shape;17;p35"/>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18" name="Google Shape;18;p35"/>
          <p:cNvGrpSpPr/>
          <p:nvPr/>
        </p:nvGrpSpPr>
        <p:grpSpPr>
          <a:xfrm>
            <a:off x="6946842" y="4472723"/>
            <a:ext cx="2202830" cy="670795"/>
            <a:chOff x="5575242" y="4472723"/>
            <a:chExt cx="2202830" cy="670795"/>
          </a:xfrm>
        </p:grpSpPr>
        <p:sp>
          <p:nvSpPr>
            <p:cNvPr id="19" name="Google Shape;19;p35"/>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 name="Google Shape;20;p35"/>
            <p:cNvGrpSpPr/>
            <p:nvPr/>
          </p:nvGrpSpPr>
          <p:grpSpPr>
            <a:xfrm flipH="1">
              <a:off x="5734850" y="4472723"/>
              <a:ext cx="2040837" cy="670795"/>
              <a:chOff x="1297954" y="330075"/>
              <a:chExt cx="5169293" cy="1699506"/>
            </a:xfrm>
          </p:grpSpPr>
          <p:sp>
            <p:nvSpPr>
              <p:cNvPr id="21" name="Google Shape;21;p35"/>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5"/>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 name="Google Shape;23;p35"/>
            <p:cNvGrpSpPr/>
            <p:nvPr/>
          </p:nvGrpSpPr>
          <p:grpSpPr>
            <a:xfrm flipH="1">
              <a:off x="5578209" y="4646738"/>
              <a:ext cx="2199863" cy="304563"/>
              <a:chOff x="-5827153" y="330075"/>
              <a:chExt cx="12276019" cy="1699569"/>
            </a:xfrm>
          </p:grpSpPr>
          <p:sp>
            <p:nvSpPr>
              <p:cNvPr id="24" name="Google Shape;24;p35"/>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5"/>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6" name="Google Shape;26;p35"/>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27" name="Google Shape;27;p35"/>
          <p:cNvSpPr txBox="1">
            <a:spLocks noGrp="1"/>
          </p:cNvSpPr>
          <p:nvPr>
            <p:ph type="body" idx="1"/>
          </p:nvPr>
        </p:nvSpPr>
        <p:spPr>
          <a:xfrm>
            <a:off x="814275"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a:endParaRPr/>
          </a:p>
        </p:txBody>
      </p:sp>
      <p:sp>
        <p:nvSpPr>
          <p:cNvPr id="28" name="Google Shape;28;p35"/>
          <p:cNvSpPr txBox="1">
            <a:spLocks noGrp="1"/>
          </p:cNvSpPr>
          <p:nvPr>
            <p:ph type="body" idx="2"/>
          </p:nvPr>
        </p:nvSpPr>
        <p:spPr>
          <a:xfrm>
            <a:off x="4396123"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a:endParaRPr/>
          </a:p>
        </p:txBody>
      </p:sp>
      <p:sp>
        <p:nvSpPr>
          <p:cNvPr id="29" name="Google Shape;29;p3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0"/>
        <p:cNvGrpSpPr/>
        <p:nvPr/>
      </p:nvGrpSpPr>
      <p:grpSpPr>
        <a:xfrm>
          <a:off x="0" y="0"/>
          <a:ext cx="0" cy="0"/>
          <a:chOff x="0" y="0"/>
          <a:chExt cx="0" cy="0"/>
        </a:xfrm>
      </p:grpSpPr>
      <p:sp>
        <p:nvSpPr>
          <p:cNvPr id="31" name="Google Shape;31;p36"/>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32" name="Google Shape;32;p36"/>
          <p:cNvGrpSpPr/>
          <p:nvPr/>
        </p:nvGrpSpPr>
        <p:grpSpPr>
          <a:xfrm>
            <a:off x="0" y="-7088"/>
            <a:ext cx="8661398" cy="5150588"/>
            <a:chOff x="0" y="-7088"/>
            <a:chExt cx="8661398" cy="5150588"/>
          </a:xfrm>
        </p:grpSpPr>
        <p:sp>
          <p:nvSpPr>
            <p:cNvPr id="33" name="Google Shape;33;p36"/>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6"/>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35" name="Google Shape;35;p36"/>
          <p:cNvGrpSpPr/>
          <p:nvPr/>
        </p:nvGrpSpPr>
        <p:grpSpPr>
          <a:xfrm rot="10800000" flipH="1">
            <a:off x="-2" y="2924826"/>
            <a:ext cx="6589087" cy="2027268"/>
            <a:chOff x="-9894852" y="-4493254"/>
            <a:chExt cx="21200408" cy="6522740"/>
          </a:xfrm>
        </p:grpSpPr>
        <p:sp>
          <p:nvSpPr>
            <p:cNvPr id="36" name="Google Shape;36;p36"/>
            <p:cNvSpPr/>
            <p:nvPr/>
          </p:nvSpPr>
          <p:spPr>
            <a:xfrm>
              <a:off x="-9894852" y="-4493114"/>
              <a:ext cx="14685300" cy="6522600"/>
            </a:xfrm>
            <a:prstGeom prst="rect">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37" name="Google Shape;37;p36"/>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38" name="Google Shape;38;p36"/>
          <p:cNvGrpSpPr/>
          <p:nvPr/>
        </p:nvGrpSpPr>
        <p:grpSpPr>
          <a:xfrm>
            <a:off x="6946842" y="4472723"/>
            <a:ext cx="2202830" cy="670795"/>
            <a:chOff x="5575242" y="4472723"/>
            <a:chExt cx="2202830" cy="670795"/>
          </a:xfrm>
        </p:grpSpPr>
        <p:sp>
          <p:nvSpPr>
            <p:cNvPr id="39" name="Google Shape;39;p36"/>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 name="Google Shape;40;p36"/>
            <p:cNvGrpSpPr/>
            <p:nvPr/>
          </p:nvGrpSpPr>
          <p:grpSpPr>
            <a:xfrm flipH="1">
              <a:off x="5734850" y="4472723"/>
              <a:ext cx="2040837" cy="670795"/>
              <a:chOff x="1297954" y="330075"/>
              <a:chExt cx="5169293" cy="1699506"/>
            </a:xfrm>
          </p:grpSpPr>
          <p:sp>
            <p:nvSpPr>
              <p:cNvPr id="41" name="Google Shape;41;p36"/>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6"/>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 name="Google Shape;43;p36"/>
            <p:cNvGrpSpPr/>
            <p:nvPr/>
          </p:nvGrpSpPr>
          <p:grpSpPr>
            <a:xfrm flipH="1">
              <a:off x="5578209" y="4646738"/>
              <a:ext cx="2199863" cy="304563"/>
              <a:chOff x="-5827153" y="330075"/>
              <a:chExt cx="12276019" cy="1699569"/>
            </a:xfrm>
          </p:grpSpPr>
          <p:sp>
            <p:nvSpPr>
              <p:cNvPr id="44" name="Google Shape;44;p36"/>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36"/>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6" name="Google Shape;46;p36"/>
          <p:cNvSpPr txBox="1">
            <a:spLocks noGrp="1"/>
          </p:cNvSpPr>
          <p:nvPr>
            <p:ph type="ctrTitle"/>
          </p:nvPr>
        </p:nvSpPr>
        <p:spPr>
          <a:xfrm>
            <a:off x="463525" y="2871148"/>
            <a:ext cx="40944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7" name="Google Shape;47;p36"/>
          <p:cNvSpPr txBox="1">
            <a:spLocks noGrp="1"/>
          </p:cNvSpPr>
          <p:nvPr>
            <p:ph type="subTitle" idx="1"/>
          </p:nvPr>
        </p:nvSpPr>
        <p:spPr>
          <a:xfrm>
            <a:off x="463525" y="3975449"/>
            <a:ext cx="40944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9800"/>
              </a:buClr>
              <a:buSzPts val="2000"/>
              <a:buNone/>
              <a:defRPr sz="2000">
                <a:solidFill>
                  <a:srgbClr val="FF9800"/>
                </a:solidFill>
              </a:defRPr>
            </a:lvl1pPr>
            <a:lvl2pPr lvl="1" algn="l">
              <a:lnSpc>
                <a:spcPct val="100000"/>
              </a:lnSpc>
              <a:spcBef>
                <a:spcPts val="1000"/>
              </a:spcBef>
              <a:spcAft>
                <a:spcPts val="0"/>
              </a:spcAft>
              <a:buClr>
                <a:srgbClr val="FF9800"/>
              </a:buClr>
              <a:buSzPts val="2000"/>
              <a:buNone/>
              <a:defRPr sz="2000">
                <a:solidFill>
                  <a:srgbClr val="FF9800"/>
                </a:solidFill>
              </a:defRPr>
            </a:lvl2pPr>
            <a:lvl3pPr lvl="2" algn="l">
              <a:lnSpc>
                <a:spcPct val="100000"/>
              </a:lnSpc>
              <a:spcBef>
                <a:spcPts val="1000"/>
              </a:spcBef>
              <a:spcAft>
                <a:spcPts val="0"/>
              </a:spcAft>
              <a:buClr>
                <a:srgbClr val="FF9800"/>
              </a:buClr>
              <a:buSzPts val="2000"/>
              <a:buNone/>
              <a:defRPr sz="2000">
                <a:solidFill>
                  <a:srgbClr val="FF9800"/>
                </a:solidFill>
              </a:defRPr>
            </a:lvl3pPr>
            <a:lvl4pPr lvl="3" algn="l">
              <a:lnSpc>
                <a:spcPct val="100000"/>
              </a:lnSpc>
              <a:spcBef>
                <a:spcPts val="1000"/>
              </a:spcBef>
              <a:spcAft>
                <a:spcPts val="0"/>
              </a:spcAft>
              <a:buClr>
                <a:srgbClr val="FF9800"/>
              </a:buClr>
              <a:buSzPts val="2000"/>
              <a:buNone/>
              <a:defRPr sz="2000">
                <a:solidFill>
                  <a:srgbClr val="FF9800"/>
                </a:solidFill>
              </a:defRPr>
            </a:lvl4pPr>
            <a:lvl5pPr lvl="4" algn="l">
              <a:lnSpc>
                <a:spcPct val="100000"/>
              </a:lnSpc>
              <a:spcBef>
                <a:spcPts val="1000"/>
              </a:spcBef>
              <a:spcAft>
                <a:spcPts val="0"/>
              </a:spcAft>
              <a:buClr>
                <a:srgbClr val="FF9800"/>
              </a:buClr>
              <a:buSzPts val="2000"/>
              <a:buNone/>
              <a:defRPr sz="2000">
                <a:solidFill>
                  <a:srgbClr val="FF9800"/>
                </a:solidFill>
              </a:defRPr>
            </a:lvl5pPr>
            <a:lvl6pPr lvl="5" algn="l">
              <a:lnSpc>
                <a:spcPct val="100000"/>
              </a:lnSpc>
              <a:spcBef>
                <a:spcPts val="1000"/>
              </a:spcBef>
              <a:spcAft>
                <a:spcPts val="0"/>
              </a:spcAft>
              <a:buClr>
                <a:srgbClr val="FF9800"/>
              </a:buClr>
              <a:buSzPts val="2000"/>
              <a:buNone/>
              <a:defRPr sz="2000">
                <a:solidFill>
                  <a:srgbClr val="FF9800"/>
                </a:solidFill>
              </a:defRPr>
            </a:lvl6pPr>
            <a:lvl7pPr lvl="6" algn="l">
              <a:lnSpc>
                <a:spcPct val="100000"/>
              </a:lnSpc>
              <a:spcBef>
                <a:spcPts val="1000"/>
              </a:spcBef>
              <a:spcAft>
                <a:spcPts val="0"/>
              </a:spcAft>
              <a:buClr>
                <a:srgbClr val="FF9800"/>
              </a:buClr>
              <a:buSzPts val="2000"/>
              <a:buNone/>
              <a:defRPr sz="2000">
                <a:solidFill>
                  <a:srgbClr val="FF9800"/>
                </a:solidFill>
              </a:defRPr>
            </a:lvl7pPr>
            <a:lvl8pPr lvl="7" algn="l">
              <a:lnSpc>
                <a:spcPct val="100000"/>
              </a:lnSpc>
              <a:spcBef>
                <a:spcPts val="1000"/>
              </a:spcBef>
              <a:spcAft>
                <a:spcPts val="0"/>
              </a:spcAft>
              <a:buClr>
                <a:srgbClr val="FF9800"/>
              </a:buClr>
              <a:buSzPts val="2000"/>
              <a:buNone/>
              <a:defRPr sz="2000">
                <a:solidFill>
                  <a:srgbClr val="FF9800"/>
                </a:solidFill>
              </a:defRPr>
            </a:lvl8pPr>
            <a:lvl9pPr lvl="8" algn="l">
              <a:lnSpc>
                <a:spcPct val="100000"/>
              </a:lnSpc>
              <a:spcBef>
                <a:spcPts val="1000"/>
              </a:spcBef>
              <a:spcAft>
                <a:spcPts val="1000"/>
              </a:spcAft>
              <a:buClr>
                <a:srgbClr val="FF9800"/>
              </a:buClr>
              <a:buSzPts val="2000"/>
              <a:buNone/>
              <a:defRPr sz="2000">
                <a:solidFill>
                  <a:srgbClr val="FF9800"/>
                </a:solidFill>
              </a:defRPr>
            </a:lvl9pPr>
          </a:lstStyle>
          <a:p>
            <a:endParaRPr/>
          </a:p>
        </p:txBody>
      </p:sp>
      <p:sp>
        <p:nvSpPr>
          <p:cNvPr id="48" name="Google Shape;48;p3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9"/>
        <p:cNvGrpSpPr/>
        <p:nvPr/>
      </p:nvGrpSpPr>
      <p:grpSpPr>
        <a:xfrm>
          <a:off x="0" y="0"/>
          <a:ext cx="0" cy="0"/>
          <a:chOff x="0" y="0"/>
          <a:chExt cx="0" cy="0"/>
        </a:xfrm>
      </p:grpSpPr>
      <p:grpSp>
        <p:nvGrpSpPr>
          <p:cNvPr id="50" name="Google Shape;50;p37"/>
          <p:cNvGrpSpPr/>
          <p:nvPr/>
        </p:nvGrpSpPr>
        <p:grpSpPr>
          <a:xfrm>
            <a:off x="-4" y="40"/>
            <a:ext cx="7072430" cy="1327315"/>
            <a:chOff x="-4" y="40"/>
            <a:chExt cx="7072430" cy="1327315"/>
          </a:xfrm>
        </p:grpSpPr>
        <p:sp>
          <p:nvSpPr>
            <p:cNvPr id="51" name="Google Shape;51;p37"/>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52" name="Google Shape;52;p37"/>
            <p:cNvGrpSpPr/>
            <p:nvPr/>
          </p:nvGrpSpPr>
          <p:grpSpPr>
            <a:xfrm rot="10800000" flipH="1">
              <a:off x="3" y="40"/>
              <a:ext cx="6756168" cy="1327315"/>
              <a:chOff x="-2168138" y="330075"/>
              <a:chExt cx="8650663" cy="1699506"/>
            </a:xfrm>
          </p:grpSpPr>
          <p:sp>
            <p:nvSpPr>
              <p:cNvPr id="53" name="Google Shape;53;p37"/>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54" name="Google Shape;54;p37"/>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55" name="Google Shape;55;p37"/>
            <p:cNvGrpSpPr/>
            <p:nvPr/>
          </p:nvGrpSpPr>
          <p:grpSpPr>
            <a:xfrm rot="10800000" flipH="1">
              <a:off x="-4" y="381007"/>
              <a:ext cx="7072430" cy="771744"/>
              <a:chOff x="-9092084" y="330075"/>
              <a:chExt cx="15574609" cy="1699501"/>
            </a:xfrm>
          </p:grpSpPr>
          <p:sp>
            <p:nvSpPr>
              <p:cNvPr id="56" name="Google Shape;56;p37"/>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57" name="Google Shape;57;p37"/>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58" name="Google Shape;58;p37"/>
          <p:cNvGrpSpPr/>
          <p:nvPr/>
        </p:nvGrpSpPr>
        <p:grpSpPr>
          <a:xfrm>
            <a:off x="6946842" y="4472723"/>
            <a:ext cx="2202830" cy="670795"/>
            <a:chOff x="5575242" y="4472723"/>
            <a:chExt cx="2202830" cy="670795"/>
          </a:xfrm>
        </p:grpSpPr>
        <p:sp>
          <p:nvSpPr>
            <p:cNvPr id="59" name="Google Shape;59;p37"/>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 name="Google Shape;60;p37"/>
            <p:cNvGrpSpPr/>
            <p:nvPr/>
          </p:nvGrpSpPr>
          <p:grpSpPr>
            <a:xfrm flipH="1">
              <a:off x="5734850" y="4472723"/>
              <a:ext cx="2040837" cy="670795"/>
              <a:chOff x="1297954" y="330075"/>
              <a:chExt cx="5169293" cy="1699506"/>
            </a:xfrm>
          </p:grpSpPr>
          <p:sp>
            <p:nvSpPr>
              <p:cNvPr id="61" name="Google Shape;61;p37"/>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7"/>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 name="Google Shape;63;p37"/>
            <p:cNvGrpSpPr/>
            <p:nvPr/>
          </p:nvGrpSpPr>
          <p:grpSpPr>
            <a:xfrm flipH="1">
              <a:off x="5578209" y="4646738"/>
              <a:ext cx="2199863" cy="304563"/>
              <a:chOff x="-5827153" y="330075"/>
              <a:chExt cx="12276019" cy="1699569"/>
            </a:xfrm>
          </p:grpSpPr>
          <p:sp>
            <p:nvSpPr>
              <p:cNvPr id="64" name="Google Shape;64;p37"/>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37"/>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6" name="Google Shape;66;p3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67" name="Google Shape;67;p37"/>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lgn="l">
              <a:lnSpc>
                <a:spcPct val="100000"/>
              </a:lnSpc>
              <a:spcBef>
                <a:spcPts val="600"/>
              </a:spcBef>
              <a:spcAft>
                <a:spcPts val="0"/>
              </a:spcAft>
              <a:buSzPts val="2400"/>
              <a:buChar char="▰"/>
              <a:defRPr/>
            </a:lvl1pPr>
            <a:lvl2pPr marL="914400" lvl="1" indent="-381000" algn="l">
              <a:lnSpc>
                <a:spcPct val="100000"/>
              </a:lnSpc>
              <a:spcBef>
                <a:spcPts val="1000"/>
              </a:spcBef>
              <a:spcAft>
                <a:spcPts val="0"/>
              </a:spcAft>
              <a:buSzPts val="2400"/>
              <a:buChar char="▻"/>
              <a:defRPr/>
            </a:lvl2pPr>
            <a:lvl3pPr marL="1371600" lvl="2" indent="-381000" algn="l">
              <a:lnSpc>
                <a:spcPct val="100000"/>
              </a:lnSpc>
              <a:spcBef>
                <a:spcPts val="1000"/>
              </a:spcBef>
              <a:spcAft>
                <a:spcPts val="0"/>
              </a:spcAft>
              <a:buSzPts val="2400"/>
              <a:buChar char="▻"/>
              <a:defRPr/>
            </a:lvl3pPr>
            <a:lvl4pPr marL="1828800" lvl="3" indent="-381000" algn="l">
              <a:lnSpc>
                <a:spcPct val="100000"/>
              </a:lnSpc>
              <a:spcBef>
                <a:spcPts val="1000"/>
              </a:spcBef>
              <a:spcAft>
                <a:spcPts val="0"/>
              </a:spcAft>
              <a:buSzPts val="2400"/>
              <a:buChar char="▻"/>
              <a:defRPr/>
            </a:lvl4pPr>
            <a:lvl5pPr marL="2286000" lvl="4" indent="-381000" algn="l">
              <a:lnSpc>
                <a:spcPct val="100000"/>
              </a:lnSpc>
              <a:spcBef>
                <a:spcPts val="1000"/>
              </a:spcBef>
              <a:spcAft>
                <a:spcPts val="0"/>
              </a:spcAft>
              <a:buSzPts val="2400"/>
              <a:buChar char="▻"/>
              <a:defRPr/>
            </a:lvl5pPr>
            <a:lvl6pPr marL="2743200" lvl="5" indent="-381000" algn="l">
              <a:lnSpc>
                <a:spcPct val="100000"/>
              </a:lnSpc>
              <a:spcBef>
                <a:spcPts val="1000"/>
              </a:spcBef>
              <a:spcAft>
                <a:spcPts val="0"/>
              </a:spcAft>
              <a:buSzPts val="2400"/>
              <a:buChar char="▻"/>
              <a:defRPr/>
            </a:lvl6pPr>
            <a:lvl7pPr marL="3200400" lvl="6" indent="-381000" algn="l">
              <a:lnSpc>
                <a:spcPct val="100000"/>
              </a:lnSpc>
              <a:spcBef>
                <a:spcPts val="1000"/>
              </a:spcBef>
              <a:spcAft>
                <a:spcPts val="0"/>
              </a:spcAft>
              <a:buSzPts val="2400"/>
              <a:buChar char="▻"/>
              <a:defRPr/>
            </a:lvl7pPr>
            <a:lvl8pPr marL="3657600" lvl="7" indent="-381000" algn="l">
              <a:lnSpc>
                <a:spcPct val="100000"/>
              </a:lnSpc>
              <a:spcBef>
                <a:spcPts val="1000"/>
              </a:spcBef>
              <a:spcAft>
                <a:spcPts val="0"/>
              </a:spcAft>
              <a:buSzPts val="2400"/>
              <a:buChar char="▻"/>
              <a:defRPr/>
            </a:lvl8pPr>
            <a:lvl9pPr marL="4114800" lvl="8" indent="-381000" algn="l">
              <a:lnSpc>
                <a:spcPct val="100000"/>
              </a:lnSpc>
              <a:spcBef>
                <a:spcPts val="1000"/>
              </a:spcBef>
              <a:spcAft>
                <a:spcPts val="1000"/>
              </a:spcAft>
              <a:buSzPts val="2400"/>
              <a:buChar char="▻"/>
              <a:defRPr/>
            </a:lvl9pPr>
          </a:lstStyle>
          <a:p>
            <a:endParaRPr/>
          </a:p>
        </p:txBody>
      </p:sp>
      <p:sp>
        <p:nvSpPr>
          <p:cNvPr id="68" name="Google Shape;68;p3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
        <p:nvSpPr>
          <p:cNvPr id="89" name="Google Shape;89;p3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fr-FR"/>
              <a:t>‹N°›</a:t>
            </a:fld>
            <a:endParaRPr/>
          </a:p>
        </p:txBody>
      </p:sp>
      <p:grpSp>
        <p:nvGrpSpPr>
          <p:cNvPr id="90" name="Google Shape;90;p39"/>
          <p:cNvGrpSpPr/>
          <p:nvPr/>
        </p:nvGrpSpPr>
        <p:grpSpPr>
          <a:xfrm>
            <a:off x="6946842" y="4472723"/>
            <a:ext cx="2202830" cy="670795"/>
            <a:chOff x="5575242" y="4472723"/>
            <a:chExt cx="2202830" cy="670795"/>
          </a:xfrm>
        </p:grpSpPr>
        <p:sp>
          <p:nvSpPr>
            <p:cNvPr id="91" name="Google Shape;91;p39"/>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2" name="Google Shape;92;p39"/>
            <p:cNvGrpSpPr/>
            <p:nvPr/>
          </p:nvGrpSpPr>
          <p:grpSpPr>
            <a:xfrm flipH="1">
              <a:off x="5734850" y="4472723"/>
              <a:ext cx="2040837" cy="670795"/>
              <a:chOff x="1297954" y="330075"/>
              <a:chExt cx="5169293" cy="1699506"/>
            </a:xfrm>
          </p:grpSpPr>
          <p:sp>
            <p:nvSpPr>
              <p:cNvPr id="93" name="Google Shape;93;p39"/>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39"/>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p39"/>
            <p:cNvGrpSpPr/>
            <p:nvPr/>
          </p:nvGrpSpPr>
          <p:grpSpPr>
            <a:xfrm flipH="1">
              <a:off x="5578209" y="4646738"/>
              <a:ext cx="2199863" cy="304563"/>
              <a:chOff x="-5827153" y="330075"/>
              <a:chExt cx="12276019" cy="1699569"/>
            </a:xfrm>
          </p:grpSpPr>
          <p:sp>
            <p:nvSpPr>
              <p:cNvPr id="96" name="Google Shape;96;p39"/>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39"/>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98" name="Google Shape;98;p39"/>
          <p:cNvGrpSpPr/>
          <p:nvPr/>
        </p:nvGrpSpPr>
        <p:grpSpPr>
          <a:xfrm rot="10800000">
            <a:off x="-8" y="-2"/>
            <a:ext cx="2202830" cy="670795"/>
            <a:chOff x="5575242" y="4472723"/>
            <a:chExt cx="2202830" cy="670795"/>
          </a:xfrm>
        </p:grpSpPr>
        <p:sp>
          <p:nvSpPr>
            <p:cNvPr id="99" name="Google Shape;99;p39"/>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0" name="Google Shape;100;p39"/>
            <p:cNvGrpSpPr/>
            <p:nvPr/>
          </p:nvGrpSpPr>
          <p:grpSpPr>
            <a:xfrm flipH="1">
              <a:off x="5734850" y="4472723"/>
              <a:ext cx="2040837" cy="670795"/>
              <a:chOff x="1297954" y="330075"/>
              <a:chExt cx="5169293" cy="1699506"/>
            </a:xfrm>
          </p:grpSpPr>
          <p:sp>
            <p:nvSpPr>
              <p:cNvPr id="101" name="Google Shape;101;p39"/>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9"/>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 name="Google Shape;103;p39"/>
            <p:cNvGrpSpPr/>
            <p:nvPr/>
          </p:nvGrpSpPr>
          <p:grpSpPr>
            <a:xfrm flipH="1">
              <a:off x="5578209" y="4646738"/>
              <a:ext cx="2199863" cy="304563"/>
              <a:chOff x="-5827153" y="330075"/>
              <a:chExt cx="12276019" cy="1699569"/>
            </a:xfrm>
          </p:grpSpPr>
          <p:sp>
            <p:nvSpPr>
              <p:cNvPr id="104" name="Google Shape;104;p39"/>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9"/>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6"/>
        <p:cNvGrpSpPr/>
        <p:nvPr/>
      </p:nvGrpSpPr>
      <p:grpSpPr>
        <a:xfrm>
          <a:off x="0" y="0"/>
          <a:ext cx="0" cy="0"/>
          <a:chOff x="0" y="0"/>
          <a:chExt cx="0" cy="0"/>
        </a:xfrm>
      </p:grpSpPr>
      <p:sp>
        <p:nvSpPr>
          <p:cNvPr id="107" name="Google Shape;107;p40"/>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08" name="Google Shape;108;p40"/>
          <p:cNvGrpSpPr/>
          <p:nvPr/>
        </p:nvGrpSpPr>
        <p:grpSpPr>
          <a:xfrm>
            <a:off x="0" y="-7088"/>
            <a:ext cx="8661398" cy="5150588"/>
            <a:chOff x="0" y="-7088"/>
            <a:chExt cx="8661398" cy="5150588"/>
          </a:xfrm>
        </p:grpSpPr>
        <p:sp>
          <p:nvSpPr>
            <p:cNvPr id="109" name="Google Shape;109;p40"/>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40"/>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11" name="Google Shape;111;p40"/>
          <p:cNvGrpSpPr/>
          <p:nvPr/>
        </p:nvGrpSpPr>
        <p:grpSpPr>
          <a:xfrm rot="10800000" flipH="1">
            <a:off x="1" y="1090763"/>
            <a:ext cx="8847502" cy="2961975"/>
            <a:chOff x="-8178042" y="-4493254"/>
            <a:chExt cx="19483597" cy="6522736"/>
          </a:xfrm>
        </p:grpSpPr>
        <p:sp>
          <p:nvSpPr>
            <p:cNvPr id="112" name="Google Shape;112;p40"/>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13" name="Google Shape;113;p40"/>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14" name="Google Shape;114;p40"/>
          <p:cNvGrpSpPr/>
          <p:nvPr/>
        </p:nvGrpSpPr>
        <p:grpSpPr>
          <a:xfrm>
            <a:off x="3677236" y="4278349"/>
            <a:ext cx="5480828" cy="432996"/>
            <a:chOff x="5582265" y="4646738"/>
            <a:chExt cx="5480828" cy="432996"/>
          </a:xfrm>
        </p:grpSpPr>
        <p:sp>
          <p:nvSpPr>
            <p:cNvPr id="115" name="Google Shape;115;p40"/>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6" name="Google Shape;116;p40"/>
            <p:cNvGrpSpPr/>
            <p:nvPr/>
          </p:nvGrpSpPr>
          <p:grpSpPr>
            <a:xfrm flipH="1">
              <a:off x="5585232" y="4646738"/>
              <a:ext cx="5477861" cy="304551"/>
              <a:chOff x="-24158748" y="330075"/>
              <a:chExt cx="30568423" cy="1699506"/>
            </a:xfrm>
          </p:grpSpPr>
          <p:sp>
            <p:nvSpPr>
              <p:cNvPr id="117" name="Google Shape;117;p40"/>
              <p:cNvSpPr/>
              <p:nvPr/>
            </p:nvSpPr>
            <p:spPr>
              <a:xfrm>
                <a:off x="-24158748" y="330081"/>
                <a:ext cx="28907999" cy="1699500"/>
              </a:xfrm>
              <a:prstGeom prst="rect">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40"/>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19" name="Google Shape;119;p40"/>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20"/>
        <p:cNvGrpSpPr/>
        <p:nvPr/>
      </p:nvGrpSpPr>
      <p:grpSpPr>
        <a:xfrm>
          <a:off x="0" y="0"/>
          <a:ext cx="0" cy="0"/>
          <a:chOff x="0" y="0"/>
          <a:chExt cx="0" cy="0"/>
        </a:xfrm>
      </p:grpSpPr>
      <p:sp>
        <p:nvSpPr>
          <p:cNvPr id="121" name="Google Shape;121;p41"/>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22" name="Google Shape;122;p41"/>
          <p:cNvGrpSpPr/>
          <p:nvPr/>
        </p:nvGrpSpPr>
        <p:grpSpPr>
          <a:xfrm>
            <a:off x="0" y="-7088"/>
            <a:ext cx="8661398" cy="5150588"/>
            <a:chOff x="0" y="-7088"/>
            <a:chExt cx="8661398" cy="5150588"/>
          </a:xfrm>
        </p:grpSpPr>
        <p:sp>
          <p:nvSpPr>
            <p:cNvPr id="123" name="Google Shape;123;p41"/>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41"/>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25" name="Google Shape;125;p41"/>
          <p:cNvGrpSpPr/>
          <p:nvPr/>
        </p:nvGrpSpPr>
        <p:grpSpPr>
          <a:xfrm rot="10800000" flipH="1">
            <a:off x="1" y="1090763"/>
            <a:ext cx="8847502" cy="2961975"/>
            <a:chOff x="-8178042" y="-4493254"/>
            <a:chExt cx="19483597" cy="6522736"/>
          </a:xfrm>
        </p:grpSpPr>
        <p:sp>
          <p:nvSpPr>
            <p:cNvPr id="126" name="Google Shape;126;p41"/>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27" name="Google Shape;127;p41"/>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sp>
        <p:nvSpPr>
          <p:cNvPr id="128" name="Google Shape;128;p41"/>
          <p:cNvSpPr txBox="1">
            <a:spLocks noGrp="1"/>
          </p:cNvSpPr>
          <p:nvPr>
            <p:ph type="body" idx="1"/>
          </p:nvPr>
        </p:nvSpPr>
        <p:spPr>
          <a:xfrm>
            <a:off x="829775" y="1202000"/>
            <a:ext cx="5090700" cy="27450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Clr>
                <a:srgbClr val="FFFFFF"/>
              </a:buClr>
              <a:buSzPts val="3000"/>
              <a:buChar char="▰"/>
              <a:defRPr sz="3000" i="1">
                <a:solidFill>
                  <a:srgbClr val="FFFFFF"/>
                </a:solidFill>
              </a:defRPr>
            </a:lvl1pPr>
            <a:lvl2pPr marL="914400" lvl="1" indent="-419100" algn="l">
              <a:lnSpc>
                <a:spcPct val="100000"/>
              </a:lnSpc>
              <a:spcBef>
                <a:spcPts val="480"/>
              </a:spcBef>
              <a:spcAft>
                <a:spcPts val="0"/>
              </a:spcAft>
              <a:buClr>
                <a:srgbClr val="FFFFFF"/>
              </a:buClr>
              <a:buSzPts val="3000"/>
              <a:buChar char="▻"/>
              <a:defRPr sz="3000" i="1">
                <a:solidFill>
                  <a:srgbClr val="FFFFFF"/>
                </a:solidFill>
              </a:defRPr>
            </a:lvl2pPr>
            <a:lvl3pPr marL="1371600" lvl="2" indent="-419100" algn="l">
              <a:lnSpc>
                <a:spcPct val="100000"/>
              </a:lnSpc>
              <a:spcBef>
                <a:spcPts val="480"/>
              </a:spcBef>
              <a:spcAft>
                <a:spcPts val="0"/>
              </a:spcAft>
              <a:buClr>
                <a:srgbClr val="FFFFFF"/>
              </a:buClr>
              <a:buSzPts val="3000"/>
              <a:buChar char="▻"/>
              <a:defRPr sz="3000" i="1">
                <a:solidFill>
                  <a:srgbClr val="FFFFFF"/>
                </a:solidFill>
              </a:defRPr>
            </a:lvl3pPr>
            <a:lvl4pPr marL="1828800" lvl="3" indent="-419100" algn="l">
              <a:lnSpc>
                <a:spcPct val="100000"/>
              </a:lnSpc>
              <a:spcBef>
                <a:spcPts val="360"/>
              </a:spcBef>
              <a:spcAft>
                <a:spcPts val="0"/>
              </a:spcAft>
              <a:buClr>
                <a:srgbClr val="FFFFFF"/>
              </a:buClr>
              <a:buSzPts val="3000"/>
              <a:buChar char="▻"/>
              <a:defRPr sz="3000" i="1">
                <a:solidFill>
                  <a:srgbClr val="FFFFFF"/>
                </a:solidFill>
              </a:defRPr>
            </a:lvl4pPr>
            <a:lvl5pPr marL="2286000" lvl="4" indent="-419100" algn="l">
              <a:lnSpc>
                <a:spcPct val="100000"/>
              </a:lnSpc>
              <a:spcBef>
                <a:spcPts val="360"/>
              </a:spcBef>
              <a:spcAft>
                <a:spcPts val="0"/>
              </a:spcAft>
              <a:buClr>
                <a:srgbClr val="FFFFFF"/>
              </a:buClr>
              <a:buSzPts val="3000"/>
              <a:buChar char="▻"/>
              <a:defRPr sz="3000" i="1">
                <a:solidFill>
                  <a:srgbClr val="FFFFFF"/>
                </a:solidFill>
              </a:defRPr>
            </a:lvl5pPr>
            <a:lvl6pPr marL="2743200" lvl="5" indent="-419100" algn="l">
              <a:lnSpc>
                <a:spcPct val="100000"/>
              </a:lnSpc>
              <a:spcBef>
                <a:spcPts val="360"/>
              </a:spcBef>
              <a:spcAft>
                <a:spcPts val="0"/>
              </a:spcAft>
              <a:buClr>
                <a:srgbClr val="FFFFFF"/>
              </a:buClr>
              <a:buSzPts val="3000"/>
              <a:buChar char="▻"/>
              <a:defRPr sz="3000" i="1">
                <a:solidFill>
                  <a:srgbClr val="FFFFFF"/>
                </a:solidFill>
              </a:defRPr>
            </a:lvl6pPr>
            <a:lvl7pPr marL="3200400" lvl="6" indent="-419100" algn="l">
              <a:lnSpc>
                <a:spcPct val="100000"/>
              </a:lnSpc>
              <a:spcBef>
                <a:spcPts val="360"/>
              </a:spcBef>
              <a:spcAft>
                <a:spcPts val="0"/>
              </a:spcAft>
              <a:buClr>
                <a:srgbClr val="FFFFFF"/>
              </a:buClr>
              <a:buSzPts val="3000"/>
              <a:buChar char="▻"/>
              <a:defRPr sz="3000" i="1">
                <a:solidFill>
                  <a:srgbClr val="FFFFFF"/>
                </a:solidFill>
              </a:defRPr>
            </a:lvl7pPr>
            <a:lvl8pPr marL="3657600" lvl="7" indent="-419100" algn="l">
              <a:lnSpc>
                <a:spcPct val="100000"/>
              </a:lnSpc>
              <a:spcBef>
                <a:spcPts val="360"/>
              </a:spcBef>
              <a:spcAft>
                <a:spcPts val="0"/>
              </a:spcAft>
              <a:buClr>
                <a:srgbClr val="FFFFFF"/>
              </a:buClr>
              <a:buSzPts val="3000"/>
              <a:buChar char="▻"/>
              <a:defRPr sz="3000" i="1">
                <a:solidFill>
                  <a:srgbClr val="FFFFFF"/>
                </a:solidFill>
              </a:defRPr>
            </a:lvl8pPr>
            <a:lvl9pPr marL="4114800" lvl="8" indent="-419100" algn="l">
              <a:lnSpc>
                <a:spcPct val="100000"/>
              </a:lnSpc>
              <a:spcBef>
                <a:spcPts val="360"/>
              </a:spcBef>
              <a:spcAft>
                <a:spcPts val="0"/>
              </a:spcAft>
              <a:buClr>
                <a:srgbClr val="FFFFFF"/>
              </a:buClr>
              <a:buSzPts val="3000"/>
              <a:buChar char="▻"/>
              <a:defRPr sz="3000" i="1">
                <a:solidFill>
                  <a:srgbClr val="FFFFFF"/>
                </a:solidFill>
              </a:defRPr>
            </a:lvl9pPr>
          </a:lstStyle>
          <a:p>
            <a:endParaRPr/>
          </a:p>
        </p:txBody>
      </p:sp>
      <p:sp>
        <p:nvSpPr>
          <p:cNvPr id="129" name="Google Shape;129;p41"/>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fr-FR" sz="7200" b="1" i="0" u="none" strike="noStrike" cap="none">
                <a:solidFill>
                  <a:srgbClr val="FF9800"/>
                </a:solidFill>
                <a:latin typeface="Arial"/>
                <a:ea typeface="Arial"/>
                <a:cs typeface="Arial"/>
                <a:sym typeface="Arial"/>
              </a:rPr>
              <a:t>“</a:t>
            </a:r>
            <a:endParaRPr sz="7200" b="1" i="0" u="none" strike="noStrike" cap="none">
              <a:solidFill>
                <a:srgbClr val="FF9800"/>
              </a:solidFill>
              <a:latin typeface="Arial"/>
              <a:ea typeface="Arial"/>
              <a:cs typeface="Arial"/>
              <a:sym typeface="Arial"/>
            </a:endParaRPr>
          </a:p>
        </p:txBody>
      </p:sp>
      <p:grpSp>
        <p:nvGrpSpPr>
          <p:cNvPr id="130" name="Google Shape;130;p41"/>
          <p:cNvGrpSpPr/>
          <p:nvPr/>
        </p:nvGrpSpPr>
        <p:grpSpPr>
          <a:xfrm>
            <a:off x="6946842" y="4472723"/>
            <a:ext cx="2202830" cy="670795"/>
            <a:chOff x="5575242" y="4472723"/>
            <a:chExt cx="2202830" cy="670795"/>
          </a:xfrm>
        </p:grpSpPr>
        <p:sp>
          <p:nvSpPr>
            <p:cNvPr id="131" name="Google Shape;131;p41"/>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2" name="Google Shape;132;p41"/>
            <p:cNvGrpSpPr/>
            <p:nvPr/>
          </p:nvGrpSpPr>
          <p:grpSpPr>
            <a:xfrm flipH="1">
              <a:off x="5734850" y="4472723"/>
              <a:ext cx="2040837" cy="670795"/>
              <a:chOff x="1297954" y="330075"/>
              <a:chExt cx="5169293" cy="1699506"/>
            </a:xfrm>
          </p:grpSpPr>
          <p:sp>
            <p:nvSpPr>
              <p:cNvPr id="133" name="Google Shape;133;p41"/>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41"/>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 name="Google Shape;135;p41"/>
            <p:cNvGrpSpPr/>
            <p:nvPr/>
          </p:nvGrpSpPr>
          <p:grpSpPr>
            <a:xfrm flipH="1">
              <a:off x="5578209" y="4646738"/>
              <a:ext cx="2199863" cy="304563"/>
              <a:chOff x="-5827153" y="330075"/>
              <a:chExt cx="12276019" cy="1699569"/>
            </a:xfrm>
          </p:grpSpPr>
          <p:sp>
            <p:nvSpPr>
              <p:cNvPr id="136" name="Google Shape;136;p41"/>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41"/>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38" name="Google Shape;138;p4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39"/>
        <p:cNvGrpSpPr/>
        <p:nvPr/>
      </p:nvGrpSpPr>
      <p:grpSpPr>
        <a:xfrm>
          <a:off x="0" y="0"/>
          <a:ext cx="0" cy="0"/>
          <a:chOff x="0" y="0"/>
          <a:chExt cx="0" cy="0"/>
        </a:xfrm>
      </p:grpSpPr>
      <p:grpSp>
        <p:nvGrpSpPr>
          <p:cNvPr id="140" name="Google Shape;140;p42"/>
          <p:cNvGrpSpPr/>
          <p:nvPr/>
        </p:nvGrpSpPr>
        <p:grpSpPr>
          <a:xfrm>
            <a:off x="-4" y="40"/>
            <a:ext cx="7072430" cy="1327315"/>
            <a:chOff x="-4" y="40"/>
            <a:chExt cx="7072430" cy="1327315"/>
          </a:xfrm>
        </p:grpSpPr>
        <p:sp>
          <p:nvSpPr>
            <p:cNvPr id="141" name="Google Shape;141;p42"/>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42" name="Google Shape;142;p42"/>
            <p:cNvGrpSpPr/>
            <p:nvPr/>
          </p:nvGrpSpPr>
          <p:grpSpPr>
            <a:xfrm rot="10800000" flipH="1">
              <a:off x="3" y="40"/>
              <a:ext cx="6756168" cy="1327315"/>
              <a:chOff x="-2168138" y="330075"/>
              <a:chExt cx="8650663" cy="1699506"/>
            </a:xfrm>
          </p:grpSpPr>
          <p:sp>
            <p:nvSpPr>
              <p:cNvPr id="143" name="Google Shape;143;p42"/>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44" name="Google Shape;144;p42"/>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45" name="Google Shape;145;p42"/>
            <p:cNvGrpSpPr/>
            <p:nvPr/>
          </p:nvGrpSpPr>
          <p:grpSpPr>
            <a:xfrm rot="10800000" flipH="1">
              <a:off x="-4" y="381007"/>
              <a:ext cx="7072430" cy="771744"/>
              <a:chOff x="-9092084" y="330075"/>
              <a:chExt cx="15574609" cy="1699501"/>
            </a:xfrm>
          </p:grpSpPr>
          <p:sp>
            <p:nvSpPr>
              <p:cNvPr id="146" name="Google Shape;146;p42"/>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47" name="Google Shape;147;p42"/>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148" name="Google Shape;148;p42"/>
          <p:cNvGrpSpPr/>
          <p:nvPr/>
        </p:nvGrpSpPr>
        <p:grpSpPr>
          <a:xfrm>
            <a:off x="6946842" y="4472723"/>
            <a:ext cx="2202830" cy="670795"/>
            <a:chOff x="5575242" y="4472723"/>
            <a:chExt cx="2202830" cy="670795"/>
          </a:xfrm>
        </p:grpSpPr>
        <p:sp>
          <p:nvSpPr>
            <p:cNvPr id="149" name="Google Shape;149;p42"/>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0" name="Google Shape;150;p42"/>
            <p:cNvGrpSpPr/>
            <p:nvPr/>
          </p:nvGrpSpPr>
          <p:grpSpPr>
            <a:xfrm flipH="1">
              <a:off x="5734850" y="4472723"/>
              <a:ext cx="2040837" cy="670795"/>
              <a:chOff x="1297954" y="330075"/>
              <a:chExt cx="5169293" cy="1699506"/>
            </a:xfrm>
          </p:grpSpPr>
          <p:sp>
            <p:nvSpPr>
              <p:cNvPr id="151" name="Google Shape;151;p42"/>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42"/>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 name="Google Shape;153;p42"/>
            <p:cNvGrpSpPr/>
            <p:nvPr/>
          </p:nvGrpSpPr>
          <p:grpSpPr>
            <a:xfrm flipH="1">
              <a:off x="5578209" y="4646738"/>
              <a:ext cx="2199863" cy="304563"/>
              <a:chOff x="-5827153" y="330075"/>
              <a:chExt cx="12276019" cy="1699569"/>
            </a:xfrm>
          </p:grpSpPr>
          <p:sp>
            <p:nvSpPr>
              <p:cNvPr id="154" name="Google Shape;154;p42"/>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42"/>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56" name="Google Shape;156;p42"/>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57" name="Google Shape;157;p42"/>
          <p:cNvSpPr txBox="1">
            <a:spLocks noGrp="1"/>
          </p:cNvSpPr>
          <p:nvPr>
            <p:ph type="body" idx="1"/>
          </p:nvPr>
        </p:nvSpPr>
        <p:spPr>
          <a:xfrm>
            <a:off x="8704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158" name="Google Shape;158;p42"/>
          <p:cNvSpPr txBox="1">
            <a:spLocks noGrp="1"/>
          </p:cNvSpPr>
          <p:nvPr>
            <p:ph type="body" idx="2"/>
          </p:nvPr>
        </p:nvSpPr>
        <p:spPr>
          <a:xfrm>
            <a:off x="3233637"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159" name="Google Shape;159;p42"/>
          <p:cNvSpPr txBox="1">
            <a:spLocks noGrp="1"/>
          </p:cNvSpPr>
          <p:nvPr>
            <p:ph type="body" idx="3"/>
          </p:nvPr>
        </p:nvSpPr>
        <p:spPr>
          <a:xfrm>
            <a:off x="55406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160" name="Google Shape;160;p4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1"/>
        <p:cNvGrpSpPr/>
        <p:nvPr/>
      </p:nvGrpSpPr>
      <p:grpSpPr>
        <a:xfrm>
          <a:off x="0" y="0"/>
          <a:ext cx="0" cy="0"/>
          <a:chOff x="0" y="0"/>
          <a:chExt cx="0" cy="0"/>
        </a:xfrm>
      </p:grpSpPr>
      <p:grpSp>
        <p:nvGrpSpPr>
          <p:cNvPr id="162" name="Google Shape;162;p43"/>
          <p:cNvGrpSpPr/>
          <p:nvPr/>
        </p:nvGrpSpPr>
        <p:grpSpPr>
          <a:xfrm>
            <a:off x="2466138" y="4472723"/>
            <a:ext cx="6686825" cy="670795"/>
            <a:chOff x="5589288" y="4472723"/>
            <a:chExt cx="6686825" cy="670795"/>
          </a:xfrm>
        </p:grpSpPr>
        <p:sp>
          <p:nvSpPr>
            <p:cNvPr id="163" name="Google Shape;163;p43"/>
            <p:cNvSpPr/>
            <p:nvPr/>
          </p:nvSpPr>
          <p:spPr>
            <a:xfrm rot="10800000">
              <a:off x="5589288"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4" name="Google Shape;164;p43"/>
            <p:cNvGrpSpPr/>
            <p:nvPr/>
          </p:nvGrpSpPr>
          <p:grpSpPr>
            <a:xfrm flipH="1">
              <a:off x="5748896" y="4472723"/>
              <a:ext cx="6527217" cy="670795"/>
              <a:chOff x="-10101302" y="330075"/>
              <a:chExt cx="16532972" cy="1699506"/>
            </a:xfrm>
          </p:grpSpPr>
          <p:sp>
            <p:nvSpPr>
              <p:cNvPr id="165" name="Google Shape;165;p43"/>
              <p:cNvSpPr/>
              <p:nvPr/>
            </p:nvSpPr>
            <p:spPr>
              <a:xfrm>
                <a:off x="-10101302" y="330081"/>
                <a:ext cx="14846400" cy="1699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43"/>
              <p:cNvSpPr/>
              <p:nvPr/>
            </p:nvSpPr>
            <p:spPr>
              <a:xfrm>
                <a:off x="4732169"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 name="Google Shape;167;p43"/>
            <p:cNvGrpSpPr/>
            <p:nvPr/>
          </p:nvGrpSpPr>
          <p:grpSpPr>
            <a:xfrm flipH="1">
              <a:off x="5592255" y="4646738"/>
              <a:ext cx="6682918" cy="304563"/>
              <a:chOff x="-30922587" y="330075"/>
              <a:chExt cx="37293072" cy="1699569"/>
            </a:xfrm>
          </p:grpSpPr>
          <p:sp>
            <p:nvSpPr>
              <p:cNvPr id="168" name="Google Shape;168;p43"/>
              <p:cNvSpPr/>
              <p:nvPr/>
            </p:nvSpPr>
            <p:spPr>
              <a:xfrm>
                <a:off x="-30922587" y="330144"/>
                <a:ext cx="35588101" cy="1699500"/>
              </a:xfrm>
              <a:prstGeom prst="rect">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3"/>
              <p:cNvSpPr/>
              <p:nvPr/>
            </p:nvSpPr>
            <p:spPr>
              <a:xfrm>
                <a:off x="4670984"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70" name="Google Shape;170;p43"/>
          <p:cNvSpPr txBox="1">
            <a:spLocks noGrp="1"/>
          </p:cNvSpPr>
          <p:nvPr>
            <p:ph type="body" idx="1"/>
          </p:nvPr>
        </p:nvSpPr>
        <p:spPr>
          <a:xfrm>
            <a:off x="2682800" y="4636500"/>
            <a:ext cx="6004200" cy="3156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sz="1300"/>
            </a:lvl1pPr>
          </a:lstStyle>
          <a:p>
            <a:endParaRPr/>
          </a:p>
        </p:txBody>
      </p:sp>
      <p:sp>
        <p:nvSpPr>
          <p:cNvPr id="171" name="Google Shape;171;p4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fr-FR"/>
              <a:t>‹N°›</a:t>
            </a:fld>
            <a:endParaRPr/>
          </a:p>
        </p:txBody>
      </p:sp>
      <p:grpSp>
        <p:nvGrpSpPr>
          <p:cNvPr id="172" name="Google Shape;172;p43"/>
          <p:cNvGrpSpPr/>
          <p:nvPr/>
        </p:nvGrpSpPr>
        <p:grpSpPr>
          <a:xfrm rot="10800000">
            <a:off x="-8" y="-2"/>
            <a:ext cx="2202830" cy="670795"/>
            <a:chOff x="5575242" y="4472723"/>
            <a:chExt cx="2202830" cy="670795"/>
          </a:xfrm>
        </p:grpSpPr>
        <p:sp>
          <p:nvSpPr>
            <p:cNvPr id="173" name="Google Shape;173;p43"/>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4" name="Google Shape;174;p43"/>
            <p:cNvGrpSpPr/>
            <p:nvPr/>
          </p:nvGrpSpPr>
          <p:grpSpPr>
            <a:xfrm flipH="1">
              <a:off x="5734850" y="4472723"/>
              <a:ext cx="2040837" cy="670795"/>
              <a:chOff x="1297954" y="330075"/>
              <a:chExt cx="5169293" cy="1699506"/>
            </a:xfrm>
          </p:grpSpPr>
          <p:sp>
            <p:nvSpPr>
              <p:cNvPr id="175" name="Google Shape;175;p43"/>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43"/>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7" name="Google Shape;177;p43"/>
            <p:cNvGrpSpPr/>
            <p:nvPr/>
          </p:nvGrpSpPr>
          <p:grpSpPr>
            <a:xfrm flipH="1">
              <a:off x="5578209" y="4646738"/>
              <a:ext cx="2199863" cy="304563"/>
              <a:chOff x="-5827153" y="330075"/>
              <a:chExt cx="12276019" cy="1699569"/>
            </a:xfrm>
          </p:grpSpPr>
          <p:sp>
            <p:nvSpPr>
              <p:cNvPr id="178" name="Google Shape;178;p43"/>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43"/>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3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endParaRPr/>
          </a:p>
        </p:txBody>
      </p:sp>
      <p:sp>
        <p:nvSpPr>
          <p:cNvPr id="7" name="Google Shape;7;p34"/>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endParaRPr/>
          </a:p>
        </p:txBody>
      </p:sp>
      <p:sp>
        <p:nvSpPr>
          <p:cNvPr id="8" name="Google Shape;8;p3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FFFFFF"/>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p14:dur="2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svg"/><Relationship Id="rId9" Type="http://schemas.openxmlformats.org/officeDocument/2006/relationships/image" Target="../media/image57.png"/></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52.svg"/><Relationship Id="rId4" Type="http://schemas.openxmlformats.org/officeDocument/2006/relationships/image" Target="../media/image60.png"/><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1</a:t>
            </a:fld>
            <a:endParaRPr dirty="0"/>
          </a:p>
        </p:txBody>
      </p:sp>
      <p:sp>
        <p:nvSpPr>
          <p:cNvPr id="185" name="Google Shape;185;p1"/>
          <p:cNvSpPr/>
          <p:nvPr/>
        </p:nvSpPr>
        <p:spPr>
          <a:xfrm>
            <a:off x="-19350" y="0"/>
            <a:ext cx="9182700" cy="5243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6" name="Google Shape;186;p1"/>
          <p:cNvSpPr txBox="1"/>
          <p:nvPr/>
        </p:nvSpPr>
        <p:spPr>
          <a:xfrm>
            <a:off x="2503250" y="684975"/>
            <a:ext cx="3549300" cy="118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87" name="Google Shape;187;p1"/>
          <p:cNvPicPr preferRelativeResize="0"/>
          <p:nvPr/>
        </p:nvPicPr>
        <p:blipFill rotWithShape="1">
          <a:blip r:embed="rId3">
            <a:alphaModFix/>
          </a:blip>
          <a:srcRect/>
          <a:stretch/>
        </p:blipFill>
        <p:spPr>
          <a:xfrm>
            <a:off x="0" y="190500"/>
            <a:ext cx="9144000" cy="5243100"/>
          </a:xfrm>
          <a:prstGeom prst="rect">
            <a:avLst/>
          </a:prstGeom>
          <a:noFill/>
          <a:ln>
            <a:noFill/>
          </a:ln>
        </p:spPr>
      </p:pic>
      <p:sp>
        <p:nvSpPr>
          <p:cNvPr id="188" name="Google Shape;188;p1"/>
          <p:cNvSpPr txBox="1"/>
          <p:nvPr/>
        </p:nvSpPr>
        <p:spPr>
          <a:xfrm>
            <a:off x="2384900" y="9325"/>
            <a:ext cx="3786000" cy="875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fr-FR" sz="1400" b="1" i="0" u="none" strike="noStrike" cap="none" dirty="0">
                <a:solidFill>
                  <a:srgbClr val="4D6D92"/>
                </a:solidFill>
                <a:latin typeface="Times New Roman"/>
                <a:ea typeface="Times New Roman"/>
                <a:cs typeface="Times New Roman"/>
                <a:sym typeface="Times New Roman"/>
              </a:rPr>
              <a:t>Ministère de l'Enseignement Supérieur et de la Recherche Scientifique</a:t>
            </a:r>
            <a:endParaRPr sz="1400" b="0" i="0" u="none" strike="noStrike" cap="none" dirty="0">
              <a:solidFill>
                <a:srgbClr val="4D6D92"/>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400"/>
              <a:buFont typeface="Arial"/>
              <a:buNone/>
            </a:pPr>
            <a:r>
              <a:rPr lang="fr-FR" sz="1400" b="1" i="0" u="none" strike="noStrike" cap="none" dirty="0">
                <a:solidFill>
                  <a:srgbClr val="4D6D92"/>
                </a:solidFill>
                <a:latin typeface="Times New Roman"/>
                <a:ea typeface="Times New Roman"/>
                <a:cs typeface="Times New Roman"/>
                <a:sym typeface="Times New Roman"/>
              </a:rPr>
              <a:t>Université de Monastir</a:t>
            </a:r>
            <a:endParaRPr sz="1400" b="0" i="0" u="none" strike="noStrike" cap="none" dirty="0">
              <a:solidFill>
                <a:srgbClr val="4D6D92"/>
              </a:solidFill>
              <a:latin typeface="Times New Roman"/>
              <a:ea typeface="Times New Roman"/>
              <a:cs typeface="Times New Roman"/>
              <a:sym typeface="Times New Roman"/>
            </a:endParaRPr>
          </a:p>
        </p:txBody>
      </p:sp>
      <p:sp>
        <p:nvSpPr>
          <p:cNvPr id="189" name="Google Shape;189;p1"/>
          <p:cNvSpPr txBox="1"/>
          <p:nvPr/>
        </p:nvSpPr>
        <p:spPr>
          <a:xfrm>
            <a:off x="1041300" y="1928774"/>
            <a:ext cx="7061400" cy="122914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fr-FR" sz="3600" b="0" i="0" u="none" strike="noStrike" cap="none" dirty="0">
                <a:solidFill>
                  <a:srgbClr val="000000"/>
                </a:solidFill>
                <a:latin typeface="Times New Roman"/>
                <a:ea typeface="Times New Roman"/>
                <a:cs typeface="Times New Roman"/>
                <a:sym typeface="Times New Roman"/>
              </a:rPr>
              <a:t>Multimodal </a:t>
            </a:r>
            <a:r>
              <a:rPr lang="fr-FR" sz="3600" dirty="0" err="1">
                <a:latin typeface="Times New Roman"/>
                <a:ea typeface="Times New Roman"/>
                <a:cs typeface="Times New Roman"/>
                <a:sym typeface="Times New Roman"/>
              </a:rPr>
              <a:t>m</a:t>
            </a:r>
            <a:r>
              <a:rPr lang="fr-FR" sz="3600" b="0" i="0" u="none" strike="noStrike" cap="none" dirty="0" err="1">
                <a:solidFill>
                  <a:srgbClr val="000000"/>
                </a:solidFill>
                <a:latin typeface="Times New Roman"/>
                <a:ea typeface="Times New Roman"/>
                <a:cs typeface="Times New Roman"/>
                <a:sym typeface="Times New Roman"/>
              </a:rPr>
              <a:t>edical</a:t>
            </a:r>
            <a:r>
              <a:rPr lang="fr-FR" sz="3600" b="0" i="0" u="none" strike="noStrike" cap="none" dirty="0">
                <a:solidFill>
                  <a:srgbClr val="000000"/>
                </a:solidFill>
                <a:latin typeface="Times New Roman"/>
                <a:ea typeface="Times New Roman"/>
                <a:cs typeface="Times New Roman"/>
                <a:sym typeface="Times New Roman"/>
              </a:rPr>
              <a:t> </a:t>
            </a:r>
            <a:r>
              <a:rPr lang="fr-FR" sz="3600" b="0" i="0" u="none" strike="noStrike" cap="none" dirty="0" err="1">
                <a:solidFill>
                  <a:srgbClr val="000000"/>
                </a:solidFill>
                <a:latin typeface="Times New Roman"/>
                <a:ea typeface="Times New Roman"/>
                <a:cs typeface="Times New Roman"/>
                <a:sym typeface="Times New Roman"/>
              </a:rPr>
              <a:t>visual</a:t>
            </a:r>
            <a:r>
              <a:rPr lang="fr-FR" sz="3600" b="0" i="0" u="none" strike="noStrike" cap="none" dirty="0">
                <a:solidFill>
                  <a:srgbClr val="000000"/>
                </a:solidFill>
                <a:latin typeface="Times New Roman"/>
                <a:ea typeface="Times New Roman"/>
                <a:cs typeface="Times New Roman"/>
                <a:sym typeface="Times New Roman"/>
              </a:rPr>
              <a:t> question </a:t>
            </a:r>
            <a:r>
              <a:rPr lang="fr-FR" sz="3600" b="0" i="0" u="none" strike="noStrike" cap="none" dirty="0" err="1">
                <a:solidFill>
                  <a:srgbClr val="000000"/>
                </a:solidFill>
                <a:latin typeface="Times New Roman"/>
                <a:ea typeface="Times New Roman"/>
                <a:cs typeface="Times New Roman"/>
                <a:sym typeface="Times New Roman"/>
              </a:rPr>
              <a:t>answering</a:t>
            </a:r>
            <a:r>
              <a:rPr lang="fr-FR" sz="3600" b="0" i="0" u="none" strike="noStrike" cap="none" dirty="0">
                <a:solidFill>
                  <a:srgbClr val="000000"/>
                </a:solidFill>
                <a:latin typeface="Times New Roman"/>
                <a:ea typeface="Times New Roman"/>
                <a:cs typeface="Times New Roman"/>
                <a:sym typeface="Times New Roman"/>
              </a:rPr>
              <a:t> </a:t>
            </a:r>
            <a:endParaRPr sz="3600" b="0"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dirty="0">
              <a:solidFill>
                <a:srgbClr val="FF0000"/>
              </a:solidFill>
              <a:latin typeface="Arial"/>
              <a:ea typeface="Arial"/>
              <a:cs typeface="Arial"/>
              <a:sym typeface="Arial"/>
            </a:endParaRPr>
          </a:p>
        </p:txBody>
      </p:sp>
      <p:sp>
        <p:nvSpPr>
          <p:cNvPr id="190" name="Google Shape;190;p1"/>
          <p:cNvSpPr txBox="1"/>
          <p:nvPr/>
        </p:nvSpPr>
        <p:spPr>
          <a:xfrm>
            <a:off x="2704200" y="955767"/>
            <a:ext cx="3636300" cy="78113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FR" sz="2400" b="0" i="0" u="none" strike="noStrike" cap="none">
                <a:solidFill>
                  <a:srgbClr val="3F5378"/>
                </a:solidFill>
                <a:latin typeface="Times New Roman"/>
                <a:ea typeface="Times New Roman"/>
                <a:cs typeface="Times New Roman"/>
                <a:sym typeface="Times New Roman"/>
              </a:rPr>
              <a:t>PROJET DE FIN D'ÉTUDES</a:t>
            </a:r>
            <a:endParaRPr sz="2400" b="0" i="0" u="none" strike="noStrike" cap="none">
              <a:solidFill>
                <a:srgbClr val="3F5378"/>
              </a:solidFill>
              <a:latin typeface="Times New Roman"/>
              <a:ea typeface="Times New Roman"/>
              <a:cs typeface="Times New Roman"/>
              <a:sym typeface="Times New Roman"/>
            </a:endParaRPr>
          </a:p>
        </p:txBody>
      </p:sp>
      <p:cxnSp>
        <p:nvCxnSpPr>
          <p:cNvPr id="191" name="Google Shape;191;p1"/>
          <p:cNvCxnSpPr/>
          <p:nvPr/>
        </p:nvCxnSpPr>
        <p:spPr>
          <a:xfrm>
            <a:off x="2803500" y="1759300"/>
            <a:ext cx="3537000" cy="0"/>
          </a:xfrm>
          <a:prstGeom prst="straightConnector1">
            <a:avLst/>
          </a:prstGeom>
          <a:noFill/>
          <a:ln w="19050" cap="flat" cmpd="sng">
            <a:solidFill>
              <a:srgbClr val="3F5378"/>
            </a:solidFill>
            <a:prstDash val="solid"/>
            <a:round/>
            <a:headEnd type="none" w="sm" len="sm"/>
            <a:tailEnd type="none" w="sm" len="sm"/>
          </a:ln>
        </p:spPr>
      </p:cxnSp>
      <p:cxnSp>
        <p:nvCxnSpPr>
          <p:cNvPr id="192" name="Google Shape;192;p1"/>
          <p:cNvCxnSpPr/>
          <p:nvPr/>
        </p:nvCxnSpPr>
        <p:spPr>
          <a:xfrm>
            <a:off x="2803500" y="3142025"/>
            <a:ext cx="3537000" cy="0"/>
          </a:xfrm>
          <a:prstGeom prst="straightConnector1">
            <a:avLst/>
          </a:prstGeom>
          <a:noFill/>
          <a:ln w="19050" cap="flat" cmpd="sng">
            <a:solidFill>
              <a:srgbClr val="3F5378"/>
            </a:solidFill>
            <a:prstDash val="solid"/>
            <a:round/>
            <a:headEnd type="none" w="sm" len="sm"/>
            <a:tailEnd type="none" w="sm" len="sm"/>
          </a:ln>
        </p:spPr>
      </p:cxnSp>
      <p:sp>
        <p:nvSpPr>
          <p:cNvPr id="193" name="Google Shape;193;p1"/>
          <p:cNvSpPr txBox="1"/>
          <p:nvPr/>
        </p:nvSpPr>
        <p:spPr>
          <a:xfrm>
            <a:off x="219036" y="3784227"/>
            <a:ext cx="1942800" cy="42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fr-FR" sz="1600" b="1" i="0" u="none" strike="noStrike" cap="none">
                <a:solidFill>
                  <a:srgbClr val="2B608B"/>
                </a:solidFill>
                <a:latin typeface="Times New Roman"/>
                <a:ea typeface="Times New Roman"/>
                <a:cs typeface="Times New Roman"/>
                <a:sym typeface="Times New Roman"/>
              </a:rPr>
              <a:t>Elaboré par : </a:t>
            </a:r>
            <a:endParaRPr sz="1600" b="1" i="0" u="none" strike="noStrike" cap="none">
              <a:solidFill>
                <a:srgbClr val="2B608B"/>
              </a:solidFill>
              <a:latin typeface="Times New Roman"/>
              <a:ea typeface="Times New Roman"/>
              <a:cs typeface="Times New Roman"/>
              <a:sym typeface="Times New Roman"/>
            </a:endParaRPr>
          </a:p>
        </p:txBody>
      </p:sp>
      <p:sp>
        <p:nvSpPr>
          <p:cNvPr id="194" name="Google Shape;194;p1"/>
          <p:cNvSpPr txBox="1"/>
          <p:nvPr/>
        </p:nvSpPr>
        <p:spPr>
          <a:xfrm>
            <a:off x="154564" y="4144267"/>
            <a:ext cx="2279100" cy="67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fr-FR" sz="1600" b="1" dirty="0">
                <a:solidFill>
                  <a:schemeClr val="dk1"/>
                </a:solidFill>
                <a:latin typeface="Times New Roman"/>
                <a:ea typeface="Times New Roman"/>
                <a:cs typeface="Times New Roman"/>
                <a:sym typeface="Times New Roman"/>
              </a:rPr>
              <a:t>SIHEM JOUINI</a:t>
            </a:r>
            <a:endParaRPr sz="1600" b="1" i="0" u="none" strike="noStrike" cap="none" dirty="0">
              <a:solidFill>
                <a:schemeClr val="dk1"/>
              </a:solidFill>
              <a:latin typeface="Times New Roman"/>
              <a:ea typeface="Times New Roman"/>
              <a:cs typeface="Times New Roman"/>
              <a:sym typeface="Times New Roman"/>
            </a:endParaRPr>
          </a:p>
        </p:txBody>
      </p:sp>
      <p:sp>
        <p:nvSpPr>
          <p:cNvPr id="195" name="Google Shape;195;p1"/>
          <p:cNvSpPr txBox="1"/>
          <p:nvPr/>
        </p:nvSpPr>
        <p:spPr>
          <a:xfrm>
            <a:off x="6720003" y="3784237"/>
            <a:ext cx="1942800" cy="42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fr-FR" sz="1600" b="1" i="0" u="none" strike="noStrike" cap="none">
                <a:solidFill>
                  <a:srgbClr val="2B608B"/>
                </a:solidFill>
                <a:latin typeface="Times New Roman"/>
                <a:ea typeface="Times New Roman"/>
                <a:cs typeface="Times New Roman"/>
                <a:sym typeface="Times New Roman"/>
              </a:rPr>
              <a:t>Encadré par : </a:t>
            </a:r>
            <a:endParaRPr sz="1600" b="1" i="0" u="none" strike="noStrike" cap="none">
              <a:solidFill>
                <a:srgbClr val="2B608B"/>
              </a:solidFill>
              <a:latin typeface="Times New Roman"/>
              <a:ea typeface="Times New Roman"/>
              <a:cs typeface="Times New Roman"/>
              <a:sym typeface="Times New Roman"/>
            </a:endParaRPr>
          </a:p>
        </p:txBody>
      </p:sp>
      <p:sp>
        <p:nvSpPr>
          <p:cNvPr id="196" name="Google Shape;196;p1"/>
          <p:cNvSpPr txBox="1"/>
          <p:nvPr/>
        </p:nvSpPr>
        <p:spPr>
          <a:xfrm>
            <a:off x="6340500" y="4148642"/>
            <a:ext cx="3021300" cy="67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FR" sz="1600" b="1" i="0" u="none" strike="noStrike" cap="none">
                <a:solidFill>
                  <a:schemeClr val="dk1"/>
                </a:solidFill>
                <a:latin typeface="Times New Roman"/>
                <a:ea typeface="Times New Roman"/>
                <a:cs typeface="Times New Roman"/>
                <a:sym typeface="Times New Roman"/>
              </a:rPr>
              <a:t>Mr. </a:t>
            </a:r>
            <a:r>
              <a:rPr lang="fr-FR" sz="1600" b="1">
                <a:solidFill>
                  <a:schemeClr val="dk1"/>
                </a:solidFill>
                <a:latin typeface="Times New Roman"/>
                <a:ea typeface="Times New Roman"/>
                <a:cs typeface="Times New Roman"/>
                <a:sym typeface="Times New Roman"/>
              </a:rPr>
              <a:t>JAAFAR</a:t>
            </a:r>
            <a:r>
              <a:rPr lang="fr-FR" sz="1600" b="1" i="0" u="none" strike="noStrike" cap="none">
                <a:solidFill>
                  <a:schemeClr val="dk1"/>
                </a:solidFill>
                <a:latin typeface="Times New Roman"/>
                <a:ea typeface="Times New Roman"/>
                <a:cs typeface="Times New Roman"/>
                <a:sym typeface="Times New Roman"/>
              </a:rPr>
              <a:t> CHAAOURI</a:t>
            </a:r>
            <a:endParaRPr/>
          </a:p>
        </p:txBody>
      </p:sp>
      <p:sp>
        <p:nvSpPr>
          <p:cNvPr id="197" name="Google Shape;197;p1"/>
          <p:cNvSpPr txBox="1"/>
          <p:nvPr/>
        </p:nvSpPr>
        <p:spPr>
          <a:xfrm>
            <a:off x="2421951" y="3711175"/>
            <a:ext cx="3711900" cy="1323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1600" b="1" i="0" u="none" strike="noStrike" cap="none" dirty="0">
                <a:solidFill>
                  <a:srgbClr val="2B608B"/>
                </a:solidFill>
                <a:latin typeface="Times New Roman"/>
                <a:ea typeface="Times New Roman"/>
                <a:cs typeface="Times New Roman"/>
                <a:sym typeface="Times New Roman"/>
              </a:rPr>
              <a:t>Soutenu devant les membres de  jury :</a:t>
            </a:r>
            <a:endParaRPr sz="1600" b="1" i="0" u="none" strike="noStrike" cap="none" dirty="0">
              <a:solidFill>
                <a:srgbClr val="2B608B"/>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endParaRPr sz="1600" b="1" dirty="0">
              <a:solidFill>
                <a:srgbClr val="2B608B"/>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fr-FR" sz="1600" b="1" i="0" u="none" strike="noStrike" cap="none" dirty="0">
                <a:solidFill>
                  <a:srgbClr val="000000"/>
                </a:solidFill>
                <a:latin typeface="Times New Roman"/>
                <a:ea typeface="Times New Roman"/>
                <a:cs typeface="Times New Roman"/>
                <a:sym typeface="Times New Roman"/>
              </a:rPr>
              <a:t> Mr. HEDI YAZID</a:t>
            </a:r>
            <a:endParaRPr sz="16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endParaRPr sz="1600" b="1" dirty="0">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fr-FR" sz="1600" b="1" i="0" u="none" strike="noStrike" cap="none" dirty="0">
                <a:solidFill>
                  <a:srgbClr val="000000"/>
                </a:solidFill>
                <a:latin typeface="Times New Roman"/>
                <a:ea typeface="Times New Roman"/>
                <a:cs typeface="Times New Roman"/>
                <a:sym typeface="Times New Roman"/>
              </a:rPr>
              <a:t> Mr. SOFIENE GDAIM</a:t>
            </a:r>
            <a:endParaRPr sz="1600" b="1" i="0" u="none" strike="noStrike" cap="none" dirty="0">
              <a:solidFill>
                <a:srgbClr val="000000"/>
              </a:solidFill>
              <a:latin typeface="Times New Roman"/>
              <a:ea typeface="Times New Roman"/>
              <a:cs typeface="Times New Roman"/>
              <a:sym typeface="Times New Roman"/>
            </a:endParaRPr>
          </a:p>
        </p:txBody>
      </p:sp>
      <p:pic>
        <p:nvPicPr>
          <p:cNvPr id="198" name="Google Shape;198;p1" descr="C:\Users\PcMac\Desktop\isima-logo.jpg"/>
          <p:cNvPicPr preferRelativeResize="0"/>
          <p:nvPr/>
        </p:nvPicPr>
        <p:blipFill rotWithShape="1">
          <a:blip r:embed="rId4">
            <a:alphaModFix/>
          </a:blip>
          <a:srcRect/>
          <a:stretch/>
        </p:blipFill>
        <p:spPr>
          <a:xfrm>
            <a:off x="428596" y="0"/>
            <a:ext cx="1714512" cy="11584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8"/>
          <p:cNvSpPr txBox="1">
            <a:spLocks noGrp="1"/>
          </p:cNvSpPr>
          <p:nvPr>
            <p:ph type="title"/>
          </p:nvPr>
        </p:nvSpPr>
        <p:spPr>
          <a:xfrm>
            <a:off x="1167375" y="392575"/>
            <a:ext cx="5258400" cy="766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1" i="0" u="none" strike="noStrike" cap="none" dirty="0" err="1">
                <a:solidFill>
                  <a:schemeClr val="lt1"/>
                </a:solidFill>
                <a:latin typeface="Roboto Condensed"/>
                <a:ea typeface="Roboto Condensed"/>
                <a:cs typeface="Roboto Condensed"/>
                <a:sym typeface="Roboto Condensed"/>
              </a:rPr>
              <a:t>Objectifs</a:t>
            </a:r>
            <a:r>
              <a:rPr lang="en-US" sz="2000" b="1" i="0" u="none" strike="noStrike" cap="none" dirty="0">
                <a:solidFill>
                  <a:schemeClr val="lt1"/>
                </a:solidFill>
                <a:latin typeface="Roboto Condensed"/>
                <a:ea typeface="Roboto Condensed"/>
                <a:cs typeface="Roboto Condensed"/>
                <a:sym typeface="Roboto Condensed"/>
              </a:rPr>
              <a:t> à </a:t>
            </a:r>
            <a:r>
              <a:rPr lang="en-US" sz="2000" b="1" i="0" u="none" strike="noStrike" cap="none" dirty="0" err="1">
                <a:solidFill>
                  <a:schemeClr val="lt1"/>
                </a:solidFill>
                <a:latin typeface="Roboto Condensed"/>
                <a:ea typeface="Roboto Condensed"/>
                <a:cs typeface="Roboto Condensed"/>
                <a:sym typeface="Roboto Condensed"/>
              </a:rPr>
              <a:t>atteindre</a:t>
            </a:r>
            <a:r>
              <a:rPr lang="en-US" sz="2000" b="1" i="0" u="none" strike="noStrike" cap="none" dirty="0">
                <a:solidFill>
                  <a:schemeClr val="lt1"/>
                </a:solidFill>
                <a:latin typeface="Roboto Condensed"/>
                <a:ea typeface="Roboto Condensed"/>
                <a:cs typeface="Roboto Condensed"/>
                <a:sym typeface="Roboto Condensed"/>
              </a:rPr>
              <a:t> </a:t>
            </a:r>
            <a:endParaRPr lang="en-US" sz="1600" b="0" i="0" u="none" strike="noStrike" cap="none" dirty="0">
              <a:solidFill>
                <a:srgbClr val="000000"/>
              </a:solidFill>
              <a:latin typeface="Arial"/>
              <a:ea typeface="Arial"/>
              <a:cs typeface="Arial"/>
              <a:sym typeface="Arial"/>
            </a:endParaRPr>
          </a:p>
        </p:txBody>
      </p:sp>
      <p:sp>
        <p:nvSpPr>
          <p:cNvPr id="342" name="Google Shape;342;p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fr-FR" dirty="0"/>
              <a:t>10</a:t>
            </a:r>
            <a:endParaRPr dirty="0"/>
          </a:p>
        </p:txBody>
      </p:sp>
      <p:grpSp>
        <p:nvGrpSpPr>
          <p:cNvPr id="343" name="Google Shape;343;p8"/>
          <p:cNvGrpSpPr/>
          <p:nvPr/>
        </p:nvGrpSpPr>
        <p:grpSpPr>
          <a:xfrm>
            <a:off x="682339" y="621381"/>
            <a:ext cx="194640" cy="308587"/>
            <a:chOff x="6718575" y="2318625"/>
            <a:chExt cx="256950" cy="407375"/>
          </a:xfrm>
        </p:grpSpPr>
        <p:sp>
          <p:nvSpPr>
            <p:cNvPr id="344" name="Google Shape;344;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 name="Google Shape;343;p11" descr="C:\Users\hp\Desktop\cible.png">
            <a:extLst>
              <a:ext uri="{FF2B5EF4-FFF2-40B4-BE49-F238E27FC236}">
                <a16:creationId xmlns:a16="http://schemas.microsoft.com/office/drawing/2014/main" id="{5696038E-1FFB-6E34-3BF1-6DA9F0A6E837}"/>
              </a:ext>
            </a:extLst>
          </p:cNvPr>
          <p:cNvPicPr preferRelativeResize="0"/>
          <p:nvPr/>
        </p:nvPicPr>
        <p:blipFill rotWithShape="1">
          <a:blip r:embed="rId3">
            <a:alphaModFix/>
          </a:blip>
          <a:srcRect/>
          <a:stretch/>
        </p:blipFill>
        <p:spPr>
          <a:xfrm>
            <a:off x="3815916" y="1740260"/>
            <a:ext cx="1512168" cy="1512168"/>
          </a:xfrm>
          <a:prstGeom prst="rect">
            <a:avLst/>
          </a:prstGeom>
          <a:noFill/>
          <a:ln>
            <a:noFill/>
          </a:ln>
        </p:spPr>
      </p:pic>
      <p:cxnSp>
        <p:nvCxnSpPr>
          <p:cNvPr id="3" name="Google Shape;345;p11">
            <a:extLst>
              <a:ext uri="{FF2B5EF4-FFF2-40B4-BE49-F238E27FC236}">
                <a16:creationId xmlns:a16="http://schemas.microsoft.com/office/drawing/2014/main" id="{71456E59-858A-A835-7198-117474781E6E}"/>
              </a:ext>
            </a:extLst>
          </p:cNvPr>
          <p:cNvCxnSpPr/>
          <p:nvPr/>
        </p:nvCxnSpPr>
        <p:spPr>
          <a:xfrm rot="10800000">
            <a:off x="2614864" y="2350016"/>
            <a:ext cx="1021032" cy="306034"/>
          </a:xfrm>
          <a:prstGeom prst="straightConnector1">
            <a:avLst/>
          </a:prstGeom>
          <a:noFill/>
          <a:ln w="38100" cap="flat" cmpd="sng">
            <a:solidFill>
              <a:schemeClr val="accent6"/>
            </a:solidFill>
            <a:prstDash val="solid"/>
            <a:round/>
            <a:headEnd type="none" w="sm" len="sm"/>
            <a:tailEnd type="stealth" w="med" len="med"/>
          </a:ln>
          <a:effectLst>
            <a:outerShdw blurRad="40000" dist="23000" dir="5400000" rotWithShape="0">
              <a:srgbClr val="000000">
                <a:alpha val="34509"/>
              </a:srgbClr>
            </a:outerShdw>
          </a:effectLst>
        </p:spPr>
      </p:cxnSp>
      <p:sp>
        <p:nvSpPr>
          <p:cNvPr id="6" name="Google Shape;346;p11">
            <a:extLst>
              <a:ext uri="{FF2B5EF4-FFF2-40B4-BE49-F238E27FC236}">
                <a16:creationId xmlns:a16="http://schemas.microsoft.com/office/drawing/2014/main" id="{8CC7CC86-D1D1-C217-FC14-79D16CB2140E}"/>
              </a:ext>
            </a:extLst>
          </p:cNvPr>
          <p:cNvSpPr/>
          <p:nvPr/>
        </p:nvSpPr>
        <p:spPr>
          <a:xfrm>
            <a:off x="179512" y="1788458"/>
            <a:ext cx="231451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err="1">
                <a:solidFill>
                  <a:schemeClr val="dk1"/>
                </a:solidFill>
                <a:latin typeface="Times New Roman"/>
                <a:ea typeface="Times New Roman"/>
                <a:cs typeface="Times New Roman"/>
                <a:sym typeface="Times New Roman"/>
              </a:rPr>
              <a:t>Encodage</a:t>
            </a:r>
            <a:r>
              <a:rPr lang="en-US" sz="1800" b="0" i="0" u="none" strike="noStrike" cap="none" dirty="0">
                <a:solidFill>
                  <a:schemeClr val="dk1"/>
                </a:solidFill>
                <a:latin typeface="Times New Roman"/>
                <a:ea typeface="Times New Roman"/>
                <a:cs typeface="Times New Roman"/>
                <a:sym typeface="Times New Roman"/>
              </a:rPr>
              <a:t> de </a:t>
            </a:r>
            <a:r>
              <a:rPr lang="en-US" sz="1800" b="0" i="0" u="none" strike="noStrike" cap="none" dirty="0" err="1">
                <a:solidFill>
                  <a:schemeClr val="dk1"/>
                </a:solidFill>
                <a:latin typeface="Times New Roman"/>
                <a:ea typeface="Times New Roman"/>
                <a:cs typeface="Times New Roman"/>
                <a:sym typeface="Times New Roman"/>
              </a:rPr>
              <a:t>l’image</a:t>
            </a:r>
            <a:r>
              <a:rPr lang="en-US" sz="1800" b="0" i="0" u="none" strike="noStrike" cap="none" dirty="0">
                <a:solidFill>
                  <a:schemeClr val="dk1"/>
                </a:solidFill>
                <a:latin typeface="Times New Roman"/>
                <a:ea typeface="Times New Roman"/>
                <a:cs typeface="Times New Roman"/>
                <a:sym typeface="Times New Roman"/>
              </a:rPr>
              <a:t> et du </a:t>
            </a:r>
            <a:r>
              <a:rPr lang="en-US" sz="1800" b="0" i="0" u="none" strike="noStrike" cap="none" dirty="0" err="1">
                <a:solidFill>
                  <a:schemeClr val="dk1"/>
                </a:solidFill>
                <a:latin typeface="Times New Roman"/>
                <a:ea typeface="Times New Roman"/>
                <a:cs typeface="Times New Roman"/>
                <a:sym typeface="Times New Roman"/>
              </a:rPr>
              <a:t>texte</a:t>
            </a:r>
            <a:endParaRPr sz="1800" b="0" i="0" u="none" strike="noStrike" cap="none" dirty="0">
              <a:solidFill>
                <a:schemeClr val="dk1"/>
              </a:solidFill>
              <a:latin typeface="Times New Roman"/>
              <a:ea typeface="Times New Roman"/>
              <a:cs typeface="Times New Roman"/>
              <a:sym typeface="Times New Roman"/>
            </a:endParaRPr>
          </a:p>
        </p:txBody>
      </p:sp>
      <p:cxnSp>
        <p:nvCxnSpPr>
          <p:cNvPr id="9" name="Google Shape;344;p11">
            <a:extLst>
              <a:ext uri="{FF2B5EF4-FFF2-40B4-BE49-F238E27FC236}">
                <a16:creationId xmlns:a16="http://schemas.microsoft.com/office/drawing/2014/main" id="{AEB42143-6BF2-92FC-ABB2-5DBEDBD8A179}"/>
              </a:ext>
            </a:extLst>
          </p:cNvPr>
          <p:cNvCxnSpPr/>
          <p:nvPr/>
        </p:nvCxnSpPr>
        <p:spPr>
          <a:xfrm>
            <a:off x="4355976" y="3252428"/>
            <a:ext cx="0" cy="828298"/>
          </a:xfrm>
          <a:prstGeom prst="straightConnector1">
            <a:avLst/>
          </a:prstGeom>
          <a:noFill/>
          <a:ln w="38100" cap="flat" cmpd="sng">
            <a:solidFill>
              <a:schemeClr val="accent6"/>
            </a:solidFill>
            <a:prstDash val="solid"/>
            <a:round/>
            <a:headEnd type="none" w="sm" len="sm"/>
            <a:tailEnd type="stealth" w="med" len="med"/>
          </a:ln>
          <a:effectLst>
            <a:outerShdw blurRad="40000" dist="23000" dir="5400000" rotWithShape="0">
              <a:srgbClr val="000000">
                <a:alpha val="34509"/>
              </a:srgbClr>
            </a:outerShdw>
          </a:effectLst>
        </p:spPr>
      </p:cxnSp>
      <p:sp>
        <p:nvSpPr>
          <p:cNvPr id="10" name="Google Shape;348;p11">
            <a:extLst>
              <a:ext uri="{FF2B5EF4-FFF2-40B4-BE49-F238E27FC236}">
                <a16:creationId xmlns:a16="http://schemas.microsoft.com/office/drawing/2014/main" id="{0DDA20D9-B158-CAAC-26AF-E79F6C6DDB4D}"/>
              </a:ext>
            </a:extLst>
          </p:cNvPr>
          <p:cNvSpPr/>
          <p:nvPr/>
        </p:nvSpPr>
        <p:spPr>
          <a:xfrm>
            <a:off x="778022" y="4080726"/>
            <a:ext cx="6891630" cy="369332"/>
          </a:xfrm>
          <a:prstGeom prst="rect">
            <a:avLst/>
          </a:prstGeom>
          <a:noFill/>
          <a:ln>
            <a:noFill/>
          </a:ln>
        </p:spPr>
        <p:txBody>
          <a:bodyPr spcFirstLastPara="1" wrap="square" lIns="91425" tIns="45700" rIns="91425" bIns="45700" anchor="t" anchorCtr="0">
            <a:spAutoFit/>
          </a:bodyPr>
          <a:lstStyle/>
          <a:p>
            <a:pPr lvl="0" algn="ctr">
              <a:buSzPts val="1800"/>
            </a:pPr>
            <a:r>
              <a:rPr lang="fr-FR" sz="1800" dirty="0">
                <a:solidFill>
                  <a:schemeClr val="dk1"/>
                </a:solidFill>
                <a:latin typeface="Times New Roman"/>
                <a:ea typeface="Times New Roman"/>
                <a:cs typeface="Times New Roman"/>
                <a:sym typeface="Times New Roman"/>
              </a:rPr>
              <a:t>Produire la réponse en se basant sur le contenu visuel de l'image</a:t>
            </a:r>
            <a:endParaRPr sz="1800" b="0" i="0" u="none" strike="noStrike" cap="none" dirty="0">
              <a:solidFill>
                <a:schemeClr val="dk1"/>
              </a:solidFill>
              <a:latin typeface="Times New Roman"/>
              <a:ea typeface="Times New Roman"/>
              <a:cs typeface="Times New Roman"/>
              <a:sym typeface="Times New Roman"/>
            </a:endParaRPr>
          </a:p>
        </p:txBody>
      </p:sp>
      <p:cxnSp>
        <p:nvCxnSpPr>
          <p:cNvPr id="11" name="Google Shape;342;p11">
            <a:extLst>
              <a:ext uri="{FF2B5EF4-FFF2-40B4-BE49-F238E27FC236}">
                <a16:creationId xmlns:a16="http://schemas.microsoft.com/office/drawing/2014/main" id="{8A840944-5E83-54CA-DED3-0B8200FE75A7}"/>
              </a:ext>
            </a:extLst>
          </p:cNvPr>
          <p:cNvCxnSpPr/>
          <p:nvPr/>
        </p:nvCxnSpPr>
        <p:spPr>
          <a:xfrm rot="10800000" flipH="1">
            <a:off x="5328084" y="2139644"/>
            <a:ext cx="972000" cy="356700"/>
          </a:xfrm>
          <a:prstGeom prst="straightConnector1">
            <a:avLst/>
          </a:prstGeom>
          <a:noFill/>
          <a:ln w="38100" cap="flat" cmpd="sng">
            <a:solidFill>
              <a:schemeClr val="accent6"/>
            </a:solidFill>
            <a:prstDash val="solid"/>
            <a:round/>
            <a:headEnd type="none" w="sm" len="sm"/>
            <a:tailEnd type="stealth" w="med" len="med"/>
          </a:ln>
          <a:effectLst>
            <a:outerShdw blurRad="40000" dist="23000" dir="5400000" rotWithShape="0">
              <a:srgbClr val="000000">
                <a:alpha val="34509"/>
              </a:srgbClr>
            </a:outerShdw>
          </a:effectLst>
        </p:spPr>
      </p:cxnSp>
      <p:sp>
        <p:nvSpPr>
          <p:cNvPr id="12" name="Google Shape;347;p11">
            <a:extLst>
              <a:ext uri="{FF2B5EF4-FFF2-40B4-BE49-F238E27FC236}">
                <a16:creationId xmlns:a16="http://schemas.microsoft.com/office/drawing/2014/main" id="{2B927FFB-2B4D-9FEB-428A-8639C32B69B4}"/>
              </a:ext>
            </a:extLst>
          </p:cNvPr>
          <p:cNvSpPr/>
          <p:nvPr/>
        </p:nvSpPr>
        <p:spPr>
          <a:xfrm>
            <a:off x="6591049" y="1715103"/>
            <a:ext cx="2373439"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Times New Roman"/>
                <a:ea typeface="Times New Roman"/>
                <a:cs typeface="Times New Roman"/>
                <a:sym typeface="Times New Roman"/>
              </a:rPr>
              <a:t>Fusion entre les deux </a:t>
            </a:r>
            <a:r>
              <a:rPr lang="en-US" sz="1800" b="0" i="0" u="none" strike="noStrike" cap="none" dirty="0" err="1">
                <a:solidFill>
                  <a:schemeClr val="dk1"/>
                </a:solidFill>
                <a:latin typeface="Times New Roman"/>
                <a:ea typeface="Times New Roman"/>
                <a:cs typeface="Times New Roman"/>
                <a:sym typeface="Times New Roman"/>
              </a:rPr>
              <a:t>modalités</a:t>
            </a:r>
            <a:endParaRPr sz="1800" b="0" i="0" u="none" strike="noStrike" cap="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76960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ppt_w</p:attrName>
                                        </p:attrNameLst>
                                      </p:cBhvr>
                                      <p:tavLst>
                                        <p:tav tm="0">
                                          <p:val>
                                            <p:strVal val="0"/>
                                          </p:val>
                                        </p:tav>
                                        <p:tav tm="100000">
                                          <p:val>
                                            <p:strVal val="#ppt_w"/>
                                          </p:val>
                                        </p:tav>
                                      </p:tavLst>
                                    </p:anim>
                                    <p:anim calcmode="lin" valueType="num">
                                      <p:cBhvr additive="base">
                                        <p:cTn id="8" dur="1000"/>
                                        <p:tgtEl>
                                          <p:spTgt spid="2"/>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p:tgtEl>
                                          <p:spTgt spid="3"/>
                                        </p:tgtEl>
                                        <p:attrNameLst>
                                          <p:attrName>ppt_w</p:attrName>
                                        </p:attrNameLst>
                                      </p:cBhvr>
                                      <p:tavLst>
                                        <p:tav tm="0">
                                          <p:val>
                                            <p:strVal val="0"/>
                                          </p:val>
                                        </p:tav>
                                        <p:tav tm="100000">
                                          <p:val>
                                            <p:strVal val="#ppt_w"/>
                                          </p:val>
                                        </p:tav>
                                      </p:tavLst>
                                    </p:anim>
                                    <p:anim calcmode="lin" valueType="num">
                                      <p:cBhvr additive="base">
                                        <p:cTn id="14" dur="1000"/>
                                        <p:tgtEl>
                                          <p:spTgt spid="3"/>
                                        </p:tgtEl>
                                        <p:attrNameLst>
                                          <p:attrName>ppt_h</p:attrName>
                                        </p:attrNameLst>
                                      </p:cBhvr>
                                      <p:tavLst>
                                        <p:tav tm="0">
                                          <p:val>
                                            <p:str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p:tgtEl>
                                          <p:spTgt spid="6"/>
                                        </p:tgtEl>
                                        <p:attrNameLst>
                                          <p:attrName>ppt_w</p:attrName>
                                        </p:attrNameLst>
                                      </p:cBhvr>
                                      <p:tavLst>
                                        <p:tav tm="0">
                                          <p:val>
                                            <p:strVal val="0"/>
                                          </p:val>
                                        </p:tav>
                                        <p:tav tm="100000">
                                          <p:val>
                                            <p:strVal val="#ppt_w"/>
                                          </p:val>
                                        </p:tav>
                                      </p:tavLst>
                                    </p:anim>
                                    <p:anim calcmode="lin" valueType="num">
                                      <p:cBhvr additive="base">
                                        <p:cTn id="18" dur="1000"/>
                                        <p:tgtEl>
                                          <p:spTgt spid="6"/>
                                        </p:tgtEl>
                                        <p:attrNameLst>
                                          <p:attrName>ppt_h</p:attrName>
                                        </p:attrNameLst>
                                      </p:cBhvr>
                                      <p:tavLst>
                                        <p:tav tm="0">
                                          <p:val>
                                            <p:str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p:tgtEl>
                                          <p:spTgt spid="11"/>
                                        </p:tgtEl>
                                        <p:attrNameLst>
                                          <p:attrName>ppt_w</p:attrName>
                                        </p:attrNameLst>
                                      </p:cBhvr>
                                      <p:tavLst>
                                        <p:tav tm="0">
                                          <p:val>
                                            <p:strVal val="0"/>
                                          </p:val>
                                        </p:tav>
                                        <p:tav tm="100000">
                                          <p:val>
                                            <p:strVal val="#ppt_w"/>
                                          </p:val>
                                        </p:tav>
                                      </p:tavLst>
                                    </p:anim>
                                    <p:anim calcmode="lin" valueType="num">
                                      <p:cBhvr additive="base">
                                        <p:cTn id="24" dur="1000"/>
                                        <p:tgtEl>
                                          <p:spTgt spid="11"/>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p:tgtEl>
                                          <p:spTgt spid="12"/>
                                        </p:tgtEl>
                                        <p:attrNameLst>
                                          <p:attrName>ppt_w</p:attrName>
                                        </p:attrNameLst>
                                      </p:cBhvr>
                                      <p:tavLst>
                                        <p:tav tm="0">
                                          <p:val>
                                            <p:strVal val="0"/>
                                          </p:val>
                                        </p:tav>
                                        <p:tav tm="100000">
                                          <p:val>
                                            <p:strVal val="#ppt_w"/>
                                          </p:val>
                                        </p:tav>
                                      </p:tavLst>
                                    </p:anim>
                                    <p:anim calcmode="lin" valueType="num">
                                      <p:cBhvr additive="base">
                                        <p:cTn id="28" dur="1000"/>
                                        <p:tgtEl>
                                          <p:spTgt spid="12"/>
                                        </p:tgtEl>
                                        <p:attrNameLst>
                                          <p:attrName>ppt_h</p:attrName>
                                        </p:attrNameLst>
                                      </p:cBhvr>
                                      <p:tavLst>
                                        <p:tav tm="0">
                                          <p:val>
                                            <p:str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1000"/>
                                        <p:tgtEl>
                                          <p:spTgt spid="9"/>
                                        </p:tgtEl>
                                        <p:attrNameLst>
                                          <p:attrName>ppt_w</p:attrName>
                                        </p:attrNameLst>
                                      </p:cBhvr>
                                      <p:tavLst>
                                        <p:tav tm="0">
                                          <p:val>
                                            <p:strVal val="0"/>
                                          </p:val>
                                        </p:tav>
                                        <p:tav tm="100000">
                                          <p:val>
                                            <p:strVal val="#ppt_w"/>
                                          </p:val>
                                        </p:tav>
                                      </p:tavLst>
                                    </p:anim>
                                    <p:anim calcmode="lin" valueType="num">
                                      <p:cBhvr additive="base">
                                        <p:cTn id="34" dur="1000"/>
                                        <p:tgtEl>
                                          <p:spTgt spid="9"/>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000"/>
                                        <p:tgtEl>
                                          <p:spTgt spid="10"/>
                                        </p:tgtEl>
                                        <p:attrNameLst>
                                          <p:attrName>ppt_w</p:attrName>
                                        </p:attrNameLst>
                                      </p:cBhvr>
                                      <p:tavLst>
                                        <p:tav tm="0">
                                          <p:val>
                                            <p:strVal val="0"/>
                                          </p:val>
                                        </p:tav>
                                        <p:tav tm="100000">
                                          <p:val>
                                            <p:strVal val="#ppt_w"/>
                                          </p:val>
                                        </p:tav>
                                      </p:tavLst>
                                    </p:anim>
                                    <p:anim calcmode="lin" valueType="num">
                                      <p:cBhvr additive="base">
                                        <p:cTn id="38" dur="1000"/>
                                        <p:tgtEl>
                                          <p:spTgt spid="1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13"/>
          <p:cNvSpPr txBox="1">
            <a:spLocks noGrp="1"/>
          </p:cNvSpPr>
          <p:nvPr>
            <p:ph type="ctrTitle"/>
          </p:nvPr>
        </p:nvSpPr>
        <p:spPr>
          <a:xfrm>
            <a:off x="404675" y="3136198"/>
            <a:ext cx="40944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fr-FR" sz="3600" b="0" dirty="0"/>
              <a:t>État de l’art</a:t>
            </a:r>
            <a:endParaRPr sz="3600" b="0" dirty="0"/>
          </a:p>
        </p:txBody>
      </p:sp>
      <p:sp>
        <p:nvSpPr>
          <p:cNvPr id="534" name="Google Shape;534;p1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11</a:t>
            </a:fld>
            <a:endParaRPr/>
          </a:p>
        </p:txBody>
      </p:sp>
      <p:sp>
        <p:nvSpPr>
          <p:cNvPr id="535" name="Google Shape;535;p13"/>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fr-FR" sz="12000" b="1" i="0" u="none" strike="noStrike" cap="none">
                <a:solidFill>
                  <a:srgbClr val="3F5378"/>
                </a:solidFill>
                <a:latin typeface="Roboto Condensed"/>
                <a:ea typeface="Roboto Condensed"/>
                <a:cs typeface="Roboto Condensed"/>
                <a:sym typeface="Roboto Condensed"/>
              </a:rPr>
              <a:t>3</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12</a:t>
            </a:fld>
            <a:endParaRPr dirty="0"/>
          </a:p>
        </p:txBody>
      </p:sp>
      <p:sp>
        <p:nvSpPr>
          <p:cNvPr id="541" name="Google Shape;541;p14"/>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fr-FR" dirty="0" err="1"/>
              <a:t>Dataset</a:t>
            </a:r>
            <a:r>
              <a:rPr lang="fr-FR" dirty="0"/>
              <a:t>: VQA-Med-2019</a:t>
            </a:r>
            <a:endParaRPr dirty="0"/>
          </a:p>
        </p:txBody>
      </p:sp>
      <p:pic>
        <p:nvPicPr>
          <p:cNvPr id="3" name="Image 2">
            <a:extLst>
              <a:ext uri="{FF2B5EF4-FFF2-40B4-BE49-F238E27FC236}">
                <a16:creationId xmlns:a16="http://schemas.microsoft.com/office/drawing/2014/main" id="{7C7CB0D3-57A1-DE42-96BB-67C5AD038C7C}"/>
              </a:ext>
            </a:extLst>
          </p:cNvPr>
          <p:cNvPicPr>
            <a:picLocks noChangeAspect="1"/>
          </p:cNvPicPr>
          <p:nvPr/>
        </p:nvPicPr>
        <p:blipFill>
          <a:blip r:embed="rId3"/>
          <a:stretch>
            <a:fillRect/>
          </a:stretch>
        </p:blipFill>
        <p:spPr>
          <a:xfrm>
            <a:off x="6618159" y="999107"/>
            <a:ext cx="1541102" cy="1219012"/>
          </a:xfrm>
          <a:prstGeom prst="rect">
            <a:avLst/>
          </a:prstGeom>
        </p:spPr>
      </p:pic>
      <p:sp>
        <p:nvSpPr>
          <p:cNvPr id="5" name="Google Shape;467;p8">
            <a:extLst>
              <a:ext uri="{FF2B5EF4-FFF2-40B4-BE49-F238E27FC236}">
                <a16:creationId xmlns:a16="http://schemas.microsoft.com/office/drawing/2014/main" id="{80BA92AC-3270-D4C7-90A9-118E93CA208F}"/>
              </a:ext>
            </a:extLst>
          </p:cNvPr>
          <p:cNvSpPr txBox="1"/>
          <p:nvPr/>
        </p:nvSpPr>
        <p:spPr>
          <a:xfrm>
            <a:off x="188369" y="3358427"/>
            <a:ext cx="8046719" cy="743762"/>
          </a:xfrm>
          <a:prstGeom prst="rect">
            <a:avLst/>
          </a:prstGeom>
          <a:noFill/>
          <a:ln>
            <a:noFill/>
          </a:ln>
        </p:spPr>
        <p:txBody>
          <a:bodyPr spcFirstLastPara="1" wrap="square" lIns="91425" tIns="91425" rIns="91425" bIns="91425" anchor="t" anchorCtr="0">
            <a:noAutofit/>
          </a:bodyPr>
          <a:lstStyle/>
          <a:p>
            <a:pPr marL="285750" lvl="0" indent="-285750" algn="just">
              <a:buSzPts val="1800"/>
              <a:buFont typeface="Wingdings" panose="05000000000000000000" pitchFamily="2" charset="2"/>
              <a:buChar char="q"/>
            </a:pPr>
            <a:r>
              <a:rPr lang="fr-FR" sz="1800" dirty="0"/>
              <a:t>Tous les paires Question-Réponse ont été validées manuellement par deux médecins.            </a:t>
            </a:r>
            <a:endParaRPr lang="fr-FR" sz="1800" dirty="0">
              <a:latin typeface="Times New Roman" panose="02020603050405020304" pitchFamily="18" charset="0"/>
              <a:ea typeface="Times New Roman" panose="02020603050405020304" pitchFamily="18" charset="0"/>
            </a:endParaRPr>
          </a:p>
        </p:txBody>
      </p:sp>
      <p:sp>
        <p:nvSpPr>
          <p:cNvPr id="8" name="Google Shape;467;p8">
            <a:extLst>
              <a:ext uri="{FF2B5EF4-FFF2-40B4-BE49-F238E27FC236}">
                <a16:creationId xmlns:a16="http://schemas.microsoft.com/office/drawing/2014/main" id="{3FD9F980-6ED2-FC38-73BF-F3B0E5725752}"/>
              </a:ext>
            </a:extLst>
          </p:cNvPr>
          <p:cNvSpPr txBox="1"/>
          <p:nvPr/>
        </p:nvSpPr>
        <p:spPr>
          <a:xfrm>
            <a:off x="180531" y="2215209"/>
            <a:ext cx="8756053" cy="743762"/>
          </a:xfrm>
          <a:prstGeom prst="rect">
            <a:avLst/>
          </a:prstGeom>
          <a:noFill/>
          <a:ln>
            <a:noFill/>
          </a:ln>
        </p:spPr>
        <p:txBody>
          <a:bodyPr spcFirstLastPara="1" wrap="square" lIns="91425" tIns="91425" rIns="91425" bIns="91425" anchor="t" anchorCtr="0">
            <a:noAutofit/>
          </a:bodyPr>
          <a:lstStyle/>
          <a:p>
            <a:pPr marL="285750" lvl="0" indent="-285750" algn="just">
              <a:buSzPts val="1800"/>
              <a:buFont typeface="Wingdings" panose="05000000000000000000" pitchFamily="2" charset="2"/>
              <a:buChar char="q"/>
            </a:pPr>
            <a:r>
              <a:rPr lang="fr-FR" sz="1800" dirty="0">
                <a:latin typeface="+mj-lt"/>
                <a:ea typeface="Times New Roman" panose="02020603050405020304" pitchFamily="18" charset="0"/>
              </a:rPr>
              <a:t>Données publiques issues d’une deuxième édition de </a:t>
            </a:r>
            <a:r>
              <a:rPr lang="fr-FR" sz="1800" dirty="0" err="1">
                <a:latin typeface="+mj-lt"/>
                <a:ea typeface="Times New Roman" panose="02020603050405020304" pitchFamily="18" charset="0"/>
              </a:rPr>
              <a:t>imageCLEF</a:t>
            </a:r>
            <a:r>
              <a:rPr lang="fr-FR" sz="1800" dirty="0">
                <a:latin typeface="+mj-lt"/>
                <a:ea typeface="Times New Roman" panose="02020603050405020304" pitchFamily="18" charset="0"/>
              </a:rPr>
              <a:t> challenge .</a:t>
            </a:r>
          </a:p>
        </p:txBody>
      </p:sp>
      <p:sp>
        <p:nvSpPr>
          <p:cNvPr id="9" name="Google Shape;467;p8">
            <a:extLst>
              <a:ext uri="{FF2B5EF4-FFF2-40B4-BE49-F238E27FC236}">
                <a16:creationId xmlns:a16="http://schemas.microsoft.com/office/drawing/2014/main" id="{0A76C170-1D9F-A64F-0E36-471C44D359CA}"/>
              </a:ext>
            </a:extLst>
          </p:cNvPr>
          <p:cNvSpPr txBox="1"/>
          <p:nvPr/>
        </p:nvSpPr>
        <p:spPr>
          <a:xfrm>
            <a:off x="189911" y="2771637"/>
            <a:ext cx="6485206" cy="743762"/>
          </a:xfrm>
          <a:prstGeom prst="rect">
            <a:avLst/>
          </a:prstGeom>
          <a:noFill/>
          <a:ln>
            <a:noFill/>
          </a:ln>
        </p:spPr>
        <p:txBody>
          <a:bodyPr spcFirstLastPara="1" wrap="square" lIns="91425" tIns="91425" rIns="91425" bIns="91425" anchor="t" anchorCtr="0">
            <a:noAutofit/>
          </a:bodyPr>
          <a:lstStyle/>
          <a:p>
            <a:pPr marL="285750" lvl="0" indent="-285750" algn="just">
              <a:buSzPts val="1800"/>
              <a:buFont typeface="Wingdings" panose="05000000000000000000" pitchFamily="2" charset="2"/>
              <a:buChar char="q"/>
            </a:pPr>
            <a:r>
              <a:rPr lang="fr-FR" sz="1800" dirty="0"/>
              <a:t>Les paires de QR ont été générées à partir des légendes</a:t>
            </a:r>
            <a:r>
              <a:rPr lang="fr-FR" sz="1800" dirty="0">
                <a:latin typeface="+mj-lt"/>
                <a:ea typeface="Times New Roman" panose="02020603050405020304" pitchFamily="18" charset="0"/>
              </a:rPr>
              <a:t> .</a:t>
            </a:r>
            <a:endParaRPr lang="fr-FR" sz="1800" dirty="0">
              <a:latin typeface="Times New Roman" panose="02020603050405020304" pitchFamily="18" charset="0"/>
              <a:ea typeface="Times New Roman" panose="02020603050405020304" pitchFamily="18" charset="0"/>
            </a:endParaRPr>
          </a:p>
        </p:txBody>
      </p:sp>
      <p:sp>
        <p:nvSpPr>
          <p:cNvPr id="10" name="Google Shape;467;p8">
            <a:extLst>
              <a:ext uri="{FF2B5EF4-FFF2-40B4-BE49-F238E27FC236}">
                <a16:creationId xmlns:a16="http://schemas.microsoft.com/office/drawing/2014/main" id="{A11FD81D-B2DF-FF4E-7382-2783ED781D5E}"/>
              </a:ext>
            </a:extLst>
          </p:cNvPr>
          <p:cNvSpPr txBox="1"/>
          <p:nvPr/>
        </p:nvSpPr>
        <p:spPr>
          <a:xfrm>
            <a:off x="194603" y="4043690"/>
            <a:ext cx="8201252" cy="922214"/>
          </a:xfrm>
          <a:prstGeom prst="rect">
            <a:avLst/>
          </a:prstGeom>
          <a:noFill/>
          <a:ln>
            <a:noFill/>
          </a:ln>
        </p:spPr>
        <p:txBody>
          <a:bodyPr spcFirstLastPara="1" wrap="square" lIns="91425" tIns="91425" rIns="91425" bIns="91425" anchor="t" anchorCtr="0">
            <a:noAutofit/>
          </a:bodyPr>
          <a:lstStyle/>
          <a:p>
            <a:pPr marL="285750" indent="-285750" algn="just">
              <a:buSzPts val="1800"/>
              <a:buFont typeface="Wingdings" panose="05000000000000000000" pitchFamily="2" charset="2"/>
              <a:buChar char="q"/>
            </a:pPr>
            <a:r>
              <a:rPr lang="fr-FR" sz="1800" dirty="0">
                <a:latin typeface="+mj-lt"/>
                <a:ea typeface="Times New Roman" panose="02020603050405020304" pitchFamily="18" charset="0"/>
              </a:rPr>
              <a:t>Cet ensemble de données possède au total environ 15292 paires questions-réponses avec 4200 images  de radiologie associés.</a:t>
            </a:r>
          </a:p>
          <a:p>
            <a:pPr lvl="0" algn="just">
              <a:buSzPts val="1800"/>
            </a:pPr>
            <a:endParaRPr lang="fr-FR" sz="1800" dirty="0">
              <a:latin typeface="+mj-lt"/>
              <a:ea typeface="Times New Roman" panose="02020603050405020304" pitchFamily="18" charset="0"/>
            </a:endParaRPr>
          </a:p>
        </p:txBody>
      </p:sp>
      <p:sp>
        <p:nvSpPr>
          <p:cNvPr id="11" name="Google Shape;467;p8">
            <a:extLst>
              <a:ext uri="{FF2B5EF4-FFF2-40B4-BE49-F238E27FC236}">
                <a16:creationId xmlns:a16="http://schemas.microsoft.com/office/drawing/2014/main" id="{F3915F56-9259-FDAD-AC8D-5FA0F35EA548}"/>
              </a:ext>
            </a:extLst>
          </p:cNvPr>
          <p:cNvSpPr txBox="1"/>
          <p:nvPr/>
        </p:nvSpPr>
        <p:spPr>
          <a:xfrm>
            <a:off x="-1" y="1549649"/>
            <a:ext cx="4187196" cy="922214"/>
          </a:xfrm>
          <a:prstGeom prst="rect">
            <a:avLst/>
          </a:prstGeom>
          <a:noFill/>
          <a:ln>
            <a:noFill/>
          </a:ln>
        </p:spPr>
        <p:txBody>
          <a:bodyPr spcFirstLastPara="1" wrap="square" lIns="91425" tIns="91425" rIns="91425" bIns="91425" anchor="t" anchorCtr="0">
            <a:noAutofit/>
          </a:bodyPr>
          <a:lstStyle/>
          <a:p>
            <a:pPr lvl="0" algn="ctr">
              <a:buSzPts val="1800"/>
            </a:pPr>
            <a:r>
              <a:rPr lang="fr-FR" sz="1800" b="1" u="sng" dirty="0">
                <a:latin typeface="+mj-lt"/>
                <a:ea typeface="Times New Roman" panose="02020603050405020304" pitchFamily="18" charset="0"/>
              </a:rPr>
              <a:t>VQA-Med @ </a:t>
            </a:r>
            <a:r>
              <a:rPr lang="fr-FR" sz="1800" b="1" u="sng" dirty="0" err="1">
                <a:latin typeface="+mj-lt"/>
                <a:ea typeface="Times New Roman" panose="02020603050405020304" pitchFamily="18" charset="0"/>
              </a:rPr>
              <a:t>ImageCLEF</a:t>
            </a:r>
            <a:r>
              <a:rPr lang="fr-FR" sz="1800" b="1" u="sng" dirty="0">
                <a:latin typeface="+mj-lt"/>
                <a:ea typeface="Times New Roman" panose="02020603050405020304" pitchFamily="18" charset="0"/>
              </a:rPr>
              <a:t> 2019</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13</a:t>
            </a:fld>
            <a:endParaRPr dirty="0"/>
          </a:p>
        </p:txBody>
      </p:sp>
      <p:sp>
        <p:nvSpPr>
          <p:cNvPr id="541" name="Google Shape;541;p14"/>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fr-FR" dirty="0" err="1"/>
              <a:t>Dataset</a:t>
            </a:r>
            <a:r>
              <a:rPr lang="fr-FR" dirty="0"/>
              <a:t>: VQA-Med-2019</a:t>
            </a:r>
            <a:endParaRPr dirty="0"/>
          </a:p>
        </p:txBody>
      </p:sp>
      <p:sp>
        <p:nvSpPr>
          <p:cNvPr id="14" name="Google Shape;467;p8">
            <a:extLst>
              <a:ext uri="{FF2B5EF4-FFF2-40B4-BE49-F238E27FC236}">
                <a16:creationId xmlns:a16="http://schemas.microsoft.com/office/drawing/2014/main" id="{576EECE4-D072-5506-52F6-713077F6DD0D}"/>
              </a:ext>
            </a:extLst>
          </p:cNvPr>
          <p:cNvSpPr txBox="1"/>
          <p:nvPr/>
        </p:nvSpPr>
        <p:spPr>
          <a:xfrm>
            <a:off x="152398" y="1441167"/>
            <a:ext cx="8756053" cy="922214"/>
          </a:xfrm>
          <a:prstGeom prst="rect">
            <a:avLst/>
          </a:prstGeom>
          <a:noFill/>
          <a:ln>
            <a:noFill/>
          </a:ln>
        </p:spPr>
        <p:txBody>
          <a:bodyPr spcFirstLastPara="1" wrap="square" lIns="91425" tIns="91425" rIns="91425" bIns="91425" anchor="t" anchorCtr="0">
            <a:noAutofit/>
          </a:bodyPr>
          <a:lstStyle/>
          <a:p>
            <a:pPr marL="285750" lvl="0" indent="-285750" algn="just">
              <a:buSzPts val="1800"/>
              <a:buFont typeface="Wingdings" panose="05000000000000000000" pitchFamily="2" charset="2"/>
              <a:buChar char="q"/>
            </a:pPr>
            <a:r>
              <a:rPr lang="fr-FR" sz="1800" dirty="0">
                <a:latin typeface="+mj-lt"/>
                <a:ea typeface="Times New Roman" panose="02020603050405020304" pitchFamily="18" charset="0"/>
              </a:rPr>
              <a:t>Les données sont réparties sur quatre catégories : la catégorie de plan, la catégorie d'organe, la catégorie de modalité et la catégorie d’anomalie .   </a:t>
            </a:r>
          </a:p>
        </p:txBody>
      </p:sp>
      <p:pic>
        <p:nvPicPr>
          <p:cNvPr id="22" name="Image 21">
            <a:extLst>
              <a:ext uri="{FF2B5EF4-FFF2-40B4-BE49-F238E27FC236}">
                <a16:creationId xmlns:a16="http://schemas.microsoft.com/office/drawing/2014/main" id="{9833824A-43E8-F9A0-05EE-0CF5A21F6336}"/>
              </a:ext>
            </a:extLst>
          </p:cNvPr>
          <p:cNvPicPr>
            <a:picLocks noChangeAspect="1"/>
          </p:cNvPicPr>
          <p:nvPr/>
        </p:nvPicPr>
        <p:blipFill>
          <a:blip r:embed="rId3"/>
          <a:stretch>
            <a:fillRect/>
          </a:stretch>
        </p:blipFill>
        <p:spPr>
          <a:xfrm>
            <a:off x="4671265" y="2301103"/>
            <a:ext cx="2106105" cy="1762182"/>
          </a:xfrm>
          <a:prstGeom prst="rect">
            <a:avLst/>
          </a:prstGeom>
        </p:spPr>
      </p:pic>
      <p:pic>
        <p:nvPicPr>
          <p:cNvPr id="24" name="Image 23">
            <a:extLst>
              <a:ext uri="{FF2B5EF4-FFF2-40B4-BE49-F238E27FC236}">
                <a16:creationId xmlns:a16="http://schemas.microsoft.com/office/drawing/2014/main" id="{3A53F00E-6314-2232-23BE-64AC29707D81}"/>
              </a:ext>
            </a:extLst>
          </p:cNvPr>
          <p:cNvPicPr>
            <a:picLocks noChangeAspect="1"/>
          </p:cNvPicPr>
          <p:nvPr/>
        </p:nvPicPr>
        <p:blipFill>
          <a:blip r:embed="rId4"/>
          <a:stretch>
            <a:fillRect/>
          </a:stretch>
        </p:blipFill>
        <p:spPr>
          <a:xfrm>
            <a:off x="6923502" y="2287035"/>
            <a:ext cx="2106105" cy="1762183"/>
          </a:xfrm>
          <a:prstGeom prst="rect">
            <a:avLst/>
          </a:prstGeom>
        </p:spPr>
      </p:pic>
      <p:pic>
        <p:nvPicPr>
          <p:cNvPr id="26" name="Image 25">
            <a:extLst>
              <a:ext uri="{FF2B5EF4-FFF2-40B4-BE49-F238E27FC236}">
                <a16:creationId xmlns:a16="http://schemas.microsoft.com/office/drawing/2014/main" id="{D97F1BE7-F7D8-BF78-6A8A-571789B704C3}"/>
              </a:ext>
            </a:extLst>
          </p:cNvPr>
          <p:cNvPicPr>
            <a:picLocks noChangeAspect="1"/>
          </p:cNvPicPr>
          <p:nvPr/>
        </p:nvPicPr>
        <p:blipFill>
          <a:blip r:embed="rId5"/>
          <a:stretch>
            <a:fillRect/>
          </a:stretch>
        </p:blipFill>
        <p:spPr>
          <a:xfrm>
            <a:off x="114393" y="2308935"/>
            <a:ext cx="2142071" cy="1754351"/>
          </a:xfrm>
          <a:prstGeom prst="rect">
            <a:avLst/>
          </a:prstGeom>
        </p:spPr>
      </p:pic>
      <p:pic>
        <p:nvPicPr>
          <p:cNvPr id="28" name="Image 27">
            <a:extLst>
              <a:ext uri="{FF2B5EF4-FFF2-40B4-BE49-F238E27FC236}">
                <a16:creationId xmlns:a16="http://schemas.microsoft.com/office/drawing/2014/main" id="{7F756311-37DC-FFE2-F9F9-BBE7763E2E1F}"/>
              </a:ext>
            </a:extLst>
          </p:cNvPr>
          <p:cNvPicPr>
            <a:picLocks noChangeAspect="1"/>
          </p:cNvPicPr>
          <p:nvPr/>
        </p:nvPicPr>
        <p:blipFill>
          <a:blip r:embed="rId6"/>
          <a:stretch>
            <a:fillRect/>
          </a:stretch>
        </p:blipFill>
        <p:spPr>
          <a:xfrm>
            <a:off x="2447779" y="2308936"/>
            <a:ext cx="2077354" cy="1754350"/>
          </a:xfrm>
          <a:prstGeom prst="rect">
            <a:avLst/>
          </a:prstGeom>
        </p:spPr>
      </p:pic>
      <p:sp>
        <p:nvSpPr>
          <p:cNvPr id="29" name="Google Shape;467;p8">
            <a:extLst>
              <a:ext uri="{FF2B5EF4-FFF2-40B4-BE49-F238E27FC236}">
                <a16:creationId xmlns:a16="http://schemas.microsoft.com/office/drawing/2014/main" id="{C3B9ACDD-8B68-0CD3-7392-E3354EAEB3C2}"/>
              </a:ext>
            </a:extLst>
          </p:cNvPr>
          <p:cNvSpPr txBox="1"/>
          <p:nvPr/>
        </p:nvSpPr>
        <p:spPr>
          <a:xfrm>
            <a:off x="2444" y="4026007"/>
            <a:ext cx="2379833" cy="799481"/>
          </a:xfrm>
          <a:prstGeom prst="rect">
            <a:avLst/>
          </a:prstGeom>
          <a:noFill/>
          <a:ln>
            <a:noFill/>
          </a:ln>
        </p:spPr>
        <p:txBody>
          <a:bodyPr spcFirstLastPara="1" wrap="square" lIns="91425" tIns="91425" rIns="91425" bIns="91425" anchor="t" anchorCtr="0">
            <a:noAutofit/>
          </a:bodyPr>
          <a:lstStyle/>
          <a:p>
            <a:pPr lvl="0" algn="just">
              <a:buSzPts val="1800"/>
            </a:pPr>
            <a:r>
              <a:rPr lang="fr-FR" sz="1200" b="1" dirty="0">
                <a:latin typeface="Times New Roman" panose="02020603050405020304" pitchFamily="18" charset="0"/>
                <a:ea typeface="Times New Roman" panose="02020603050405020304" pitchFamily="18" charset="0"/>
                <a:cs typeface="Times New Roman" panose="02020603050405020304" pitchFamily="18" charset="0"/>
              </a:rPr>
              <a:t>Q</a:t>
            </a:r>
            <a:r>
              <a:rPr lang="fr-FR" sz="1200" dirty="0">
                <a:latin typeface="Times New Roman" panose="02020603050405020304" pitchFamily="18" charset="0"/>
                <a:ea typeface="Times New Roman" panose="02020603050405020304" pitchFamily="18" charset="0"/>
                <a:cs typeface="Times New Roman" panose="02020603050405020304" pitchFamily="18" charset="0"/>
              </a:rPr>
              <a:t>: What abnormality is seen in this image? </a:t>
            </a:r>
            <a:r>
              <a:rPr lang="fr-FR" sz="1200" b="1" dirty="0">
                <a:latin typeface="Times New Roman" panose="02020603050405020304" pitchFamily="18" charset="0"/>
                <a:ea typeface="Times New Roman" panose="02020603050405020304" pitchFamily="18" charset="0"/>
                <a:cs typeface="Times New Roman" panose="02020603050405020304" pitchFamily="18" charset="0"/>
              </a:rPr>
              <a:t>R </a:t>
            </a:r>
            <a:r>
              <a:rPr lang="fr-FR" sz="1200" dirty="0">
                <a:latin typeface="Times New Roman" panose="02020603050405020304" pitchFamily="18" charset="0"/>
                <a:ea typeface="Times New Roman" panose="02020603050405020304" pitchFamily="18" charset="0"/>
                <a:cs typeface="Times New Roman" panose="02020603050405020304" pitchFamily="18" charset="0"/>
              </a:rPr>
              <a:t>:</a:t>
            </a:r>
            <a:r>
              <a:rPr lang="fr-FR" sz="1200" dirty="0" err="1">
                <a:latin typeface="Times New Roman" panose="02020603050405020304" pitchFamily="18" charset="0"/>
                <a:ea typeface="Times New Roman" panose="02020603050405020304" pitchFamily="18" charset="0"/>
                <a:cs typeface="Times New Roman" panose="02020603050405020304" pitchFamily="18" charset="0"/>
              </a:rPr>
              <a:t>nodular</a:t>
            </a:r>
            <a:r>
              <a:rPr lang="fr-FR" sz="1200" dirty="0">
                <a:latin typeface="Times New Roman" panose="02020603050405020304" pitchFamily="18" charset="0"/>
                <a:ea typeface="Times New Roman" panose="02020603050405020304" pitchFamily="18" charset="0"/>
                <a:cs typeface="Times New Roman" panose="02020603050405020304" pitchFamily="18" charset="0"/>
              </a:rPr>
              <a:t> </a:t>
            </a:r>
            <a:r>
              <a:rPr lang="fr-FR" sz="1200" dirty="0" err="1">
                <a:latin typeface="Times New Roman" panose="02020603050405020304" pitchFamily="18" charset="0"/>
                <a:ea typeface="Times New Roman" panose="02020603050405020304" pitchFamily="18" charset="0"/>
                <a:cs typeface="Times New Roman" panose="02020603050405020304" pitchFamily="18" charset="0"/>
              </a:rPr>
              <a:t>opacity</a:t>
            </a:r>
            <a:r>
              <a:rPr lang="fr-FR" sz="1200" dirty="0">
                <a:latin typeface="Times New Roman" panose="02020603050405020304" pitchFamily="18" charset="0"/>
                <a:ea typeface="Times New Roman" panose="02020603050405020304" pitchFamily="18" charset="0"/>
                <a:cs typeface="Times New Roman" panose="02020603050405020304" pitchFamily="18" charset="0"/>
              </a:rPr>
              <a:t> on the </a:t>
            </a:r>
            <a:r>
              <a:rPr lang="fr-FR" sz="1200" dirty="0" err="1">
                <a:latin typeface="Times New Roman" panose="02020603050405020304" pitchFamily="18" charset="0"/>
                <a:ea typeface="Times New Roman" panose="02020603050405020304" pitchFamily="18" charset="0"/>
                <a:cs typeface="Times New Roman" panose="02020603050405020304" pitchFamily="18" charset="0"/>
              </a:rPr>
              <a:t>left</a:t>
            </a:r>
            <a:endParaRPr lang="fr-FR" sz="12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0" name="Google Shape;467;p8">
            <a:extLst>
              <a:ext uri="{FF2B5EF4-FFF2-40B4-BE49-F238E27FC236}">
                <a16:creationId xmlns:a16="http://schemas.microsoft.com/office/drawing/2014/main" id="{99BF8D64-2999-C105-2C77-38CE3B5903DC}"/>
              </a:ext>
            </a:extLst>
          </p:cNvPr>
          <p:cNvSpPr txBox="1"/>
          <p:nvPr/>
        </p:nvSpPr>
        <p:spPr>
          <a:xfrm>
            <a:off x="2357364" y="4038249"/>
            <a:ext cx="2250798" cy="799481"/>
          </a:xfrm>
          <a:prstGeom prst="rect">
            <a:avLst/>
          </a:prstGeom>
          <a:noFill/>
          <a:ln>
            <a:noFill/>
          </a:ln>
        </p:spPr>
        <p:txBody>
          <a:bodyPr spcFirstLastPara="1" wrap="square" lIns="91425" tIns="91425" rIns="91425" bIns="91425" anchor="t" anchorCtr="0">
            <a:noAutofit/>
          </a:bodyPr>
          <a:lstStyle/>
          <a:p>
            <a:pPr lvl="0" algn="just">
              <a:buSzPts val="1800"/>
            </a:pPr>
            <a:r>
              <a:rPr lang="fr-FR" sz="1200" b="1" dirty="0">
                <a:latin typeface="Times New Roman" panose="02020603050405020304" pitchFamily="18" charset="0"/>
                <a:ea typeface="Times New Roman" panose="02020603050405020304" pitchFamily="18" charset="0"/>
                <a:cs typeface="Times New Roman" panose="02020603050405020304" pitchFamily="18" charset="0"/>
              </a:rPr>
              <a:t>Q</a:t>
            </a:r>
            <a:r>
              <a:rPr lang="fr-FR" sz="1200" dirty="0">
                <a:latin typeface="Times New Roman" panose="02020603050405020304" pitchFamily="18" charset="0"/>
                <a:ea typeface="Times New Roman" panose="02020603050405020304" pitchFamily="18" charset="0"/>
                <a:cs typeface="Times New Roman" panose="02020603050405020304" pitchFamily="18" charset="0"/>
              </a:rPr>
              <a:t>: What is the </a:t>
            </a:r>
            <a:r>
              <a:rPr lang="fr-FR" sz="1200" dirty="0" err="1">
                <a:latin typeface="Times New Roman" panose="02020603050405020304" pitchFamily="18" charset="0"/>
                <a:ea typeface="Times New Roman" panose="02020603050405020304" pitchFamily="18" charset="0"/>
                <a:cs typeface="Times New Roman" panose="02020603050405020304" pitchFamily="18" charset="0"/>
              </a:rPr>
              <a:t>organ</a:t>
            </a:r>
            <a:r>
              <a:rPr lang="fr-FR" sz="1200" dirty="0">
                <a:latin typeface="Times New Roman" panose="02020603050405020304" pitchFamily="18" charset="0"/>
                <a:ea typeface="Times New Roman" panose="02020603050405020304" pitchFamily="18" charset="0"/>
                <a:cs typeface="Times New Roman" panose="02020603050405020304" pitchFamily="18" charset="0"/>
              </a:rPr>
              <a:t> system in this image? </a:t>
            </a:r>
            <a:r>
              <a:rPr lang="fr-FR" sz="1200" b="1" dirty="0">
                <a:latin typeface="Times New Roman" panose="02020603050405020304" pitchFamily="18" charset="0"/>
                <a:ea typeface="Times New Roman" panose="02020603050405020304" pitchFamily="18" charset="0"/>
                <a:cs typeface="Times New Roman" panose="02020603050405020304" pitchFamily="18" charset="0"/>
              </a:rPr>
              <a:t>R </a:t>
            </a:r>
            <a:r>
              <a:rPr lang="fr-FR" sz="1200" dirty="0">
                <a:latin typeface="Times New Roman" panose="02020603050405020304" pitchFamily="18" charset="0"/>
                <a:ea typeface="Times New Roman" panose="02020603050405020304" pitchFamily="18" charset="0"/>
                <a:cs typeface="Times New Roman" panose="02020603050405020304" pitchFamily="18" charset="0"/>
              </a:rPr>
              <a:t>:</a:t>
            </a:r>
            <a:r>
              <a:rPr lang="fr-FR" sz="1200" dirty="0" err="1">
                <a:latin typeface="Times New Roman" panose="02020603050405020304" pitchFamily="18" charset="0"/>
                <a:ea typeface="Times New Roman" panose="02020603050405020304" pitchFamily="18" charset="0"/>
                <a:cs typeface="Times New Roman" panose="02020603050405020304" pitchFamily="18" charset="0"/>
              </a:rPr>
              <a:t>skull</a:t>
            </a:r>
            <a:r>
              <a:rPr lang="fr-FR" sz="1200" dirty="0">
                <a:latin typeface="Times New Roman" panose="02020603050405020304" pitchFamily="18" charset="0"/>
                <a:ea typeface="Times New Roman" panose="02020603050405020304" pitchFamily="18" charset="0"/>
                <a:cs typeface="Times New Roman" panose="02020603050405020304" pitchFamily="18" charset="0"/>
              </a:rPr>
              <a:t> and contents </a:t>
            </a:r>
          </a:p>
        </p:txBody>
      </p:sp>
      <p:sp>
        <p:nvSpPr>
          <p:cNvPr id="31" name="Google Shape;467;p8">
            <a:extLst>
              <a:ext uri="{FF2B5EF4-FFF2-40B4-BE49-F238E27FC236}">
                <a16:creationId xmlns:a16="http://schemas.microsoft.com/office/drawing/2014/main" id="{E4519F28-47FD-B0CF-7B3F-CD9E68C4376A}"/>
              </a:ext>
            </a:extLst>
          </p:cNvPr>
          <p:cNvSpPr txBox="1"/>
          <p:nvPr/>
        </p:nvSpPr>
        <p:spPr>
          <a:xfrm>
            <a:off x="4572000" y="4037612"/>
            <a:ext cx="2274387" cy="799481"/>
          </a:xfrm>
          <a:prstGeom prst="rect">
            <a:avLst/>
          </a:prstGeom>
          <a:noFill/>
          <a:ln>
            <a:noFill/>
          </a:ln>
        </p:spPr>
        <p:txBody>
          <a:bodyPr spcFirstLastPara="1" wrap="square" lIns="91425" tIns="91425" rIns="91425" bIns="91425" anchor="t" anchorCtr="0">
            <a:noAutofit/>
          </a:bodyPr>
          <a:lstStyle/>
          <a:p>
            <a:pPr lvl="0" algn="just">
              <a:buSzPts val="1800"/>
            </a:pPr>
            <a:r>
              <a:rPr lang="fr-FR" sz="1200" b="1" dirty="0">
                <a:latin typeface="Times New Roman" panose="02020603050405020304" pitchFamily="18" charset="0"/>
                <a:ea typeface="Times New Roman" panose="02020603050405020304" pitchFamily="18" charset="0"/>
                <a:cs typeface="Times New Roman" panose="02020603050405020304" pitchFamily="18" charset="0"/>
              </a:rPr>
              <a:t>Q</a:t>
            </a:r>
            <a:r>
              <a:rPr lang="fr-FR" sz="1200" dirty="0">
                <a:latin typeface="Times New Roman" panose="02020603050405020304" pitchFamily="18" charset="0"/>
                <a:ea typeface="Times New Roman" panose="02020603050405020304" pitchFamily="18" charset="0"/>
                <a:cs typeface="Times New Roman" panose="02020603050405020304" pitchFamily="18" charset="0"/>
              </a:rPr>
              <a:t>: What </a:t>
            </a:r>
            <a:r>
              <a:rPr lang="fr-FR" sz="1200" dirty="0" err="1">
                <a:latin typeface="Times New Roman" panose="02020603050405020304" pitchFamily="18" charset="0"/>
                <a:ea typeface="Times New Roman" panose="02020603050405020304" pitchFamily="18" charset="0"/>
                <a:cs typeface="Times New Roman" panose="02020603050405020304" pitchFamily="18" charset="0"/>
              </a:rPr>
              <a:t>imaging</a:t>
            </a:r>
            <a:r>
              <a:rPr lang="fr-FR" sz="1200" dirty="0">
                <a:latin typeface="Times New Roman" panose="02020603050405020304" pitchFamily="18" charset="0"/>
                <a:ea typeface="Times New Roman" panose="02020603050405020304" pitchFamily="18" charset="0"/>
                <a:cs typeface="Times New Roman" panose="02020603050405020304" pitchFamily="18" charset="0"/>
              </a:rPr>
              <a:t> </a:t>
            </a:r>
            <a:r>
              <a:rPr lang="fr-FR" sz="1200" dirty="0" err="1">
                <a:latin typeface="Times New Roman" panose="02020603050405020304" pitchFamily="18" charset="0"/>
                <a:ea typeface="Times New Roman" panose="02020603050405020304" pitchFamily="18" charset="0"/>
                <a:cs typeface="Times New Roman" panose="02020603050405020304" pitchFamily="18" charset="0"/>
              </a:rPr>
              <a:t>modality</a:t>
            </a:r>
            <a:r>
              <a:rPr lang="fr-FR" sz="1200" dirty="0">
                <a:latin typeface="Times New Roman" panose="02020603050405020304" pitchFamily="18" charset="0"/>
                <a:ea typeface="Times New Roman" panose="02020603050405020304" pitchFamily="18" charset="0"/>
                <a:cs typeface="Times New Roman" panose="02020603050405020304" pitchFamily="18" charset="0"/>
              </a:rPr>
              <a:t> is </a:t>
            </a:r>
            <a:r>
              <a:rPr lang="fr-FR" sz="1200" dirty="0" err="1">
                <a:latin typeface="Times New Roman" panose="02020603050405020304" pitchFamily="18" charset="0"/>
                <a:ea typeface="Times New Roman" panose="02020603050405020304" pitchFamily="18" charset="0"/>
                <a:cs typeface="Times New Roman" panose="02020603050405020304" pitchFamily="18" charset="0"/>
              </a:rPr>
              <a:t>used</a:t>
            </a:r>
            <a:r>
              <a:rPr lang="fr-FR" sz="1200" dirty="0">
                <a:latin typeface="Times New Roman" panose="02020603050405020304" pitchFamily="18" charset="0"/>
                <a:ea typeface="Times New Roman" panose="02020603050405020304" pitchFamily="18" charset="0"/>
                <a:cs typeface="Times New Roman" panose="02020603050405020304" pitchFamily="18" charset="0"/>
              </a:rPr>
              <a:t> ? </a:t>
            </a:r>
            <a:r>
              <a:rPr lang="fr-FR" sz="1200" b="1" dirty="0">
                <a:latin typeface="Times New Roman" panose="02020603050405020304" pitchFamily="18" charset="0"/>
                <a:ea typeface="Times New Roman" panose="02020603050405020304" pitchFamily="18" charset="0"/>
                <a:cs typeface="Times New Roman" panose="02020603050405020304" pitchFamily="18" charset="0"/>
              </a:rPr>
              <a:t>R </a:t>
            </a:r>
            <a:r>
              <a:rPr lang="fr-FR" sz="1200" dirty="0">
                <a:latin typeface="Times New Roman" panose="02020603050405020304" pitchFamily="18" charset="0"/>
                <a:ea typeface="Times New Roman" panose="02020603050405020304" pitchFamily="18" charset="0"/>
                <a:cs typeface="Times New Roman" panose="02020603050405020304" pitchFamily="18" charset="0"/>
              </a:rPr>
              <a:t>:</a:t>
            </a:r>
            <a:r>
              <a:rPr lang="fr-FR" sz="1200" dirty="0" err="1">
                <a:latin typeface="Times New Roman" panose="02020603050405020304" pitchFamily="18" charset="0"/>
                <a:ea typeface="Times New Roman" panose="02020603050405020304" pitchFamily="18" charset="0"/>
                <a:cs typeface="Times New Roman" panose="02020603050405020304" pitchFamily="18" charset="0"/>
              </a:rPr>
              <a:t>xr</a:t>
            </a:r>
            <a:r>
              <a:rPr lang="fr-FR" sz="1200" dirty="0">
                <a:latin typeface="Times New Roman" panose="02020603050405020304" pitchFamily="18" charset="0"/>
                <a:ea typeface="Times New Roman" panose="02020603050405020304" pitchFamily="18" charset="0"/>
                <a:cs typeface="Times New Roman" panose="02020603050405020304" pitchFamily="18" charset="0"/>
              </a:rPr>
              <a:t> - plain film</a:t>
            </a:r>
          </a:p>
        </p:txBody>
      </p:sp>
      <p:sp>
        <p:nvSpPr>
          <p:cNvPr id="32" name="Google Shape;467;p8">
            <a:extLst>
              <a:ext uri="{FF2B5EF4-FFF2-40B4-BE49-F238E27FC236}">
                <a16:creationId xmlns:a16="http://schemas.microsoft.com/office/drawing/2014/main" id="{49101B0E-4B77-2C72-C7A8-90D0333A5303}"/>
              </a:ext>
            </a:extLst>
          </p:cNvPr>
          <p:cNvSpPr txBox="1"/>
          <p:nvPr/>
        </p:nvSpPr>
        <p:spPr>
          <a:xfrm>
            <a:off x="6840473" y="4035149"/>
            <a:ext cx="2325997" cy="799481"/>
          </a:xfrm>
          <a:prstGeom prst="rect">
            <a:avLst/>
          </a:prstGeom>
          <a:noFill/>
          <a:ln>
            <a:noFill/>
          </a:ln>
        </p:spPr>
        <p:txBody>
          <a:bodyPr spcFirstLastPara="1" wrap="square" lIns="91425" tIns="91425" rIns="91425" bIns="91425" anchor="t" anchorCtr="0">
            <a:noAutofit/>
          </a:bodyPr>
          <a:lstStyle/>
          <a:p>
            <a:pPr lvl="0" algn="just">
              <a:buSzPts val="1800"/>
            </a:pPr>
            <a:r>
              <a:rPr lang="fr-FR" sz="1200" b="1" dirty="0">
                <a:latin typeface="Times New Roman" panose="02020603050405020304" pitchFamily="18" charset="0"/>
                <a:ea typeface="Times New Roman" panose="02020603050405020304" pitchFamily="18" charset="0"/>
                <a:cs typeface="Times New Roman" panose="02020603050405020304" pitchFamily="18" charset="0"/>
              </a:rPr>
              <a:t>Q</a:t>
            </a:r>
            <a:r>
              <a:rPr lang="fr-FR" sz="1200" dirty="0">
                <a:latin typeface="Times New Roman" panose="02020603050405020304" pitchFamily="18" charset="0"/>
                <a:ea typeface="Times New Roman" panose="02020603050405020304" pitchFamily="18" charset="0"/>
                <a:cs typeface="Times New Roman" panose="02020603050405020304" pitchFamily="18" charset="0"/>
              </a:rPr>
              <a:t>: In </a:t>
            </a:r>
            <a:r>
              <a:rPr lang="fr-FR" sz="1200" dirty="0" err="1">
                <a:latin typeface="Times New Roman" panose="02020603050405020304" pitchFamily="18" charset="0"/>
                <a:ea typeface="Times New Roman" panose="02020603050405020304" pitchFamily="18" charset="0"/>
                <a:cs typeface="Times New Roman" panose="02020603050405020304" pitchFamily="18" charset="0"/>
              </a:rPr>
              <a:t>what</a:t>
            </a:r>
            <a:r>
              <a:rPr lang="fr-FR" sz="1200" dirty="0">
                <a:latin typeface="Times New Roman" panose="02020603050405020304" pitchFamily="18" charset="0"/>
                <a:ea typeface="Times New Roman" panose="02020603050405020304" pitchFamily="18" charset="0"/>
                <a:cs typeface="Times New Roman" panose="02020603050405020304" pitchFamily="18" charset="0"/>
              </a:rPr>
              <a:t> plan is this ct scan </a:t>
            </a:r>
            <a:r>
              <a:rPr lang="fr-FR" sz="1200" dirty="0" err="1">
                <a:latin typeface="Times New Roman" panose="02020603050405020304" pitchFamily="18" charset="0"/>
                <a:ea typeface="Times New Roman" panose="02020603050405020304" pitchFamily="18" charset="0"/>
                <a:cs typeface="Times New Roman" panose="02020603050405020304" pitchFamily="18" charset="0"/>
              </a:rPr>
              <a:t>captured</a:t>
            </a:r>
            <a:r>
              <a:rPr lang="fr-FR" sz="1200" dirty="0">
                <a:latin typeface="Times New Roman" panose="02020603050405020304" pitchFamily="18" charset="0"/>
                <a:ea typeface="Times New Roman" panose="02020603050405020304" pitchFamily="18" charset="0"/>
                <a:cs typeface="Times New Roman" panose="02020603050405020304" pitchFamily="18" charset="0"/>
              </a:rPr>
              <a:t>? </a:t>
            </a:r>
            <a:r>
              <a:rPr lang="fr-FR" sz="1200" b="1" dirty="0">
                <a:latin typeface="Times New Roman" panose="02020603050405020304" pitchFamily="18" charset="0"/>
                <a:ea typeface="Times New Roman" panose="02020603050405020304" pitchFamily="18" charset="0"/>
                <a:cs typeface="Times New Roman" panose="02020603050405020304" pitchFamily="18" charset="0"/>
              </a:rPr>
              <a:t>R </a:t>
            </a:r>
            <a:r>
              <a:rPr lang="fr-FR" sz="1200" dirty="0">
                <a:latin typeface="Times New Roman" panose="02020603050405020304" pitchFamily="18" charset="0"/>
                <a:ea typeface="Times New Roman" panose="02020603050405020304" pitchFamily="18" charset="0"/>
                <a:cs typeface="Times New Roman" panose="02020603050405020304" pitchFamily="18" charset="0"/>
              </a:rPr>
              <a:t>:axial</a:t>
            </a:r>
          </a:p>
        </p:txBody>
      </p:sp>
    </p:spTree>
    <p:extLst>
      <p:ext uri="{BB962C8B-B14F-4D97-AF65-F5344CB8AC3E}">
        <p14:creationId xmlns:p14="http://schemas.microsoft.com/office/powerpoint/2010/main" val="2867866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14</a:t>
            </a:fld>
            <a:endParaRPr dirty="0"/>
          </a:p>
        </p:txBody>
      </p:sp>
      <p:sp>
        <p:nvSpPr>
          <p:cNvPr id="541" name="Google Shape;541;p14"/>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fr-FR" dirty="0" err="1"/>
              <a:t>Dataset</a:t>
            </a:r>
            <a:r>
              <a:rPr lang="fr-FR" dirty="0"/>
              <a:t>: VQA-Med-2019</a:t>
            </a:r>
            <a:endParaRPr dirty="0"/>
          </a:p>
        </p:txBody>
      </p:sp>
      <p:sp>
        <p:nvSpPr>
          <p:cNvPr id="14" name="Google Shape;467;p8">
            <a:extLst>
              <a:ext uri="{FF2B5EF4-FFF2-40B4-BE49-F238E27FC236}">
                <a16:creationId xmlns:a16="http://schemas.microsoft.com/office/drawing/2014/main" id="{576EECE4-D072-5506-52F6-713077F6DD0D}"/>
              </a:ext>
            </a:extLst>
          </p:cNvPr>
          <p:cNvSpPr txBox="1"/>
          <p:nvPr/>
        </p:nvSpPr>
        <p:spPr>
          <a:xfrm>
            <a:off x="152398" y="1441166"/>
            <a:ext cx="8756053" cy="461107"/>
          </a:xfrm>
          <a:prstGeom prst="rect">
            <a:avLst/>
          </a:prstGeom>
          <a:noFill/>
          <a:ln>
            <a:noFill/>
          </a:ln>
        </p:spPr>
        <p:txBody>
          <a:bodyPr spcFirstLastPara="1" wrap="square" lIns="91425" tIns="91425" rIns="91425" bIns="91425" anchor="t" anchorCtr="0">
            <a:noAutofit/>
          </a:bodyPr>
          <a:lstStyle/>
          <a:p>
            <a:pPr lvl="0" algn="just">
              <a:buSzPts val="1800"/>
            </a:pPr>
            <a:r>
              <a:rPr lang="fr-FR" sz="1800" b="1" dirty="0">
                <a:latin typeface="+mj-lt"/>
                <a:ea typeface="Times New Roman" panose="02020603050405020304" pitchFamily="18" charset="0"/>
              </a:rPr>
              <a:t>Résultats du challenge :</a:t>
            </a:r>
          </a:p>
        </p:txBody>
      </p:sp>
      <p:pic>
        <p:nvPicPr>
          <p:cNvPr id="8" name="Image 7">
            <a:extLst>
              <a:ext uri="{FF2B5EF4-FFF2-40B4-BE49-F238E27FC236}">
                <a16:creationId xmlns:a16="http://schemas.microsoft.com/office/drawing/2014/main" id="{4C2E5167-7B27-5217-3C99-C6F16A7317B5}"/>
              </a:ext>
            </a:extLst>
          </p:cNvPr>
          <p:cNvPicPr>
            <a:picLocks noChangeAspect="1"/>
          </p:cNvPicPr>
          <p:nvPr/>
        </p:nvPicPr>
        <p:blipFill>
          <a:blip r:embed="rId3"/>
          <a:stretch>
            <a:fillRect/>
          </a:stretch>
        </p:blipFill>
        <p:spPr>
          <a:xfrm>
            <a:off x="689632" y="1905526"/>
            <a:ext cx="4115392" cy="3034999"/>
          </a:xfrm>
          <a:prstGeom prst="rect">
            <a:avLst/>
          </a:prstGeom>
        </p:spPr>
      </p:pic>
      <p:sp>
        <p:nvSpPr>
          <p:cNvPr id="4" name="Rectangle : coins arrondis 3">
            <a:extLst>
              <a:ext uri="{FF2B5EF4-FFF2-40B4-BE49-F238E27FC236}">
                <a16:creationId xmlns:a16="http://schemas.microsoft.com/office/drawing/2014/main" id="{2F2C5549-EBC5-C9C9-382A-01F46B4ADFAE}"/>
              </a:ext>
            </a:extLst>
          </p:cNvPr>
          <p:cNvSpPr/>
          <p:nvPr/>
        </p:nvSpPr>
        <p:spPr>
          <a:xfrm>
            <a:off x="4119895" y="1902274"/>
            <a:ext cx="685129" cy="30498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220324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10a08464007_0_81"/>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15</a:t>
            </a:fld>
            <a:endParaRPr/>
          </a:p>
        </p:txBody>
      </p:sp>
      <p:sp>
        <p:nvSpPr>
          <p:cNvPr id="2" name="Google Shape;374;p13">
            <a:extLst>
              <a:ext uri="{FF2B5EF4-FFF2-40B4-BE49-F238E27FC236}">
                <a16:creationId xmlns:a16="http://schemas.microsoft.com/office/drawing/2014/main" id="{44C4EEB7-81CA-FFCD-3E68-9B985A588F23}"/>
              </a:ext>
            </a:extLst>
          </p:cNvPr>
          <p:cNvSpPr txBox="1"/>
          <p:nvPr/>
        </p:nvSpPr>
        <p:spPr>
          <a:xfrm>
            <a:off x="73968" y="166142"/>
            <a:ext cx="3347658" cy="3231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500" b="1" dirty="0">
                <a:solidFill>
                  <a:schemeClr val="lt1"/>
                </a:solidFill>
                <a:latin typeface="Roboto Condensed"/>
                <a:ea typeface="Roboto Condensed"/>
                <a:sym typeface="Roboto Condensed"/>
              </a:rPr>
              <a:t>Le </a:t>
            </a:r>
            <a:r>
              <a:rPr lang="en-US" sz="1500" b="1" dirty="0" err="1">
                <a:solidFill>
                  <a:schemeClr val="lt1"/>
                </a:solidFill>
                <a:latin typeface="Roboto Condensed"/>
                <a:ea typeface="Roboto Condensed"/>
                <a:sym typeface="Roboto Condensed"/>
              </a:rPr>
              <a:t>modèle</a:t>
            </a:r>
            <a:r>
              <a:rPr lang="en-US" sz="1500" b="1" dirty="0">
                <a:solidFill>
                  <a:schemeClr val="lt1"/>
                </a:solidFill>
                <a:latin typeface="Roboto Condensed"/>
                <a:ea typeface="Roboto Condensed"/>
                <a:sym typeface="Roboto Condensed"/>
              </a:rPr>
              <a:t> Transformer</a:t>
            </a:r>
            <a:endParaRPr sz="1500" b="0" i="0" u="none" strike="noStrike" cap="none" dirty="0">
              <a:solidFill>
                <a:srgbClr val="000000"/>
              </a:solidFill>
              <a:latin typeface="Arial"/>
              <a:ea typeface="Arial"/>
              <a:cs typeface="Arial"/>
              <a:sym typeface="Arial"/>
            </a:endParaRPr>
          </a:p>
        </p:txBody>
      </p:sp>
      <p:pic>
        <p:nvPicPr>
          <p:cNvPr id="5" name="Image 4">
            <a:extLst>
              <a:ext uri="{FF2B5EF4-FFF2-40B4-BE49-F238E27FC236}">
                <a16:creationId xmlns:a16="http://schemas.microsoft.com/office/drawing/2014/main" id="{B1CE53BF-754A-B2B2-B606-44F394E7E3E2}"/>
              </a:ext>
            </a:extLst>
          </p:cNvPr>
          <p:cNvPicPr>
            <a:picLocks noChangeAspect="1"/>
          </p:cNvPicPr>
          <p:nvPr/>
        </p:nvPicPr>
        <p:blipFill>
          <a:blip r:embed="rId3"/>
          <a:stretch>
            <a:fillRect/>
          </a:stretch>
        </p:blipFill>
        <p:spPr>
          <a:xfrm>
            <a:off x="2051924" y="0"/>
            <a:ext cx="5362696" cy="5143500"/>
          </a:xfrm>
          <a:prstGeom prst="rect">
            <a:avLst/>
          </a:prstGeom>
        </p:spPr>
      </p:pic>
      <p:sp>
        <p:nvSpPr>
          <p:cNvPr id="518" name="Rectangle 517">
            <a:extLst>
              <a:ext uri="{FF2B5EF4-FFF2-40B4-BE49-F238E27FC236}">
                <a16:creationId xmlns:a16="http://schemas.microsoft.com/office/drawing/2014/main" id="{0FC05D22-1874-4503-D4BB-07C66F4AA5A4}"/>
              </a:ext>
            </a:extLst>
          </p:cNvPr>
          <p:cNvSpPr/>
          <p:nvPr/>
        </p:nvSpPr>
        <p:spPr>
          <a:xfrm>
            <a:off x="2805292" y="1898073"/>
            <a:ext cx="1841352" cy="18426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302DF841-9667-49B5-D371-B58175157A1A}"/>
              </a:ext>
            </a:extLst>
          </p:cNvPr>
          <p:cNvSpPr/>
          <p:nvPr/>
        </p:nvSpPr>
        <p:spPr>
          <a:xfrm>
            <a:off x="4837233" y="1099497"/>
            <a:ext cx="1804820" cy="26412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0AEAAE9C-E5DC-A1F1-4C18-F9B5BCAC9DDF}"/>
              </a:ext>
            </a:extLst>
          </p:cNvPr>
          <p:cNvSpPr/>
          <p:nvPr/>
        </p:nvSpPr>
        <p:spPr>
          <a:xfrm>
            <a:off x="3232297" y="2998382"/>
            <a:ext cx="1278934" cy="4465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725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randombar(horizontal)">
                                      <p:cBhvr>
                                        <p:cTn id="7" dur="500"/>
                                        <p:tgtEl>
                                          <p:spTgt spid="5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animBg="1"/>
      <p:bldP spid="7"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10a08464007_0_81"/>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16</a:t>
            </a:fld>
            <a:endParaRPr/>
          </a:p>
        </p:txBody>
      </p:sp>
      <p:sp>
        <p:nvSpPr>
          <p:cNvPr id="2" name="Google Shape;374;p13">
            <a:extLst>
              <a:ext uri="{FF2B5EF4-FFF2-40B4-BE49-F238E27FC236}">
                <a16:creationId xmlns:a16="http://schemas.microsoft.com/office/drawing/2014/main" id="{44C4EEB7-81CA-FFCD-3E68-9B985A588F23}"/>
              </a:ext>
            </a:extLst>
          </p:cNvPr>
          <p:cNvSpPr txBox="1"/>
          <p:nvPr/>
        </p:nvSpPr>
        <p:spPr>
          <a:xfrm>
            <a:off x="-64056" y="166142"/>
            <a:ext cx="3347658" cy="3231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500" b="1" dirty="0" err="1">
                <a:solidFill>
                  <a:schemeClr val="lt1"/>
                </a:solidFill>
                <a:latin typeface="Roboto Condensed"/>
                <a:ea typeface="Roboto Condensed"/>
                <a:sym typeface="Roboto Condensed"/>
              </a:rPr>
              <a:t>Variantes</a:t>
            </a:r>
            <a:r>
              <a:rPr lang="en-US" sz="1500" b="1" dirty="0">
                <a:solidFill>
                  <a:schemeClr val="lt1"/>
                </a:solidFill>
                <a:latin typeface="Roboto Condensed"/>
                <a:ea typeface="Roboto Condensed"/>
                <a:sym typeface="Roboto Condensed"/>
              </a:rPr>
              <a:t> de Transformer</a:t>
            </a:r>
            <a:endParaRPr sz="1500" b="0" i="0" u="none" strike="noStrike" cap="none" dirty="0">
              <a:solidFill>
                <a:srgbClr val="000000"/>
              </a:solidFill>
              <a:latin typeface="Arial"/>
              <a:ea typeface="Arial"/>
              <a:cs typeface="Arial"/>
              <a:sym typeface="Arial"/>
            </a:endParaRPr>
          </a:p>
        </p:txBody>
      </p:sp>
      <p:sp>
        <p:nvSpPr>
          <p:cNvPr id="20" name="Organigramme : Connecteur 19">
            <a:extLst>
              <a:ext uri="{FF2B5EF4-FFF2-40B4-BE49-F238E27FC236}">
                <a16:creationId xmlns:a16="http://schemas.microsoft.com/office/drawing/2014/main" id="{B41AC791-29BE-1D81-011C-9B7E7C212006}"/>
              </a:ext>
            </a:extLst>
          </p:cNvPr>
          <p:cNvSpPr/>
          <p:nvPr/>
        </p:nvSpPr>
        <p:spPr>
          <a:xfrm>
            <a:off x="3722254" y="2636190"/>
            <a:ext cx="141934" cy="1397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3CB527CD-3E89-2E4B-7C5B-C5C822FF24C0}"/>
              </a:ext>
            </a:extLst>
          </p:cNvPr>
          <p:cNvSpPr txBox="1"/>
          <p:nvPr/>
        </p:nvSpPr>
        <p:spPr>
          <a:xfrm>
            <a:off x="7296496" y="2420105"/>
            <a:ext cx="1847503" cy="677108"/>
          </a:xfrm>
          <a:prstGeom prst="rect">
            <a:avLst/>
          </a:prstGeom>
          <a:noFill/>
        </p:spPr>
        <p:txBody>
          <a:bodyPr wrap="square">
            <a:spAutoFit/>
          </a:bodyPr>
          <a:lstStyle/>
          <a:p>
            <a:r>
              <a:rPr lang="fr-FR" sz="3800" b="1" dirty="0">
                <a:effectLst/>
                <a:latin typeface="+mj-lt"/>
                <a:ea typeface="Times New Roman" panose="02020603050405020304" pitchFamily="18" charset="0"/>
              </a:rPr>
              <a:t>BERT</a:t>
            </a:r>
            <a:endParaRPr lang="fr-FR" sz="3800" b="1" dirty="0"/>
          </a:p>
        </p:txBody>
      </p:sp>
      <p:pic>
        <p:nvPicPr>
          <p:cNvPr id="7" name="Image 6">
            <a:extLst>
              <a:ext uri="{FF2B5EF4-FFF2-40B4-BE49-F238E27FC236}">
                <a16:creationId xmlns:a16="http://schemas.microsoft.com/office/drawing/2014/main" id="{B19F64EF-C079-58EC-C1B7-4E785F89E82A}"/>
              </a:ext>
            </a:extLst>
          </p:cNvPr>
          <p:cNvPicPr>
            <a:picLocks noChangeAspect="1"/>
          </p:cNvPicPr>
          <p:nvPr/>
        </p:nvPicPr>
        <p:blipFill>
          <a:blip r:embed="rId3"/>
          <a:stretch>
            <a:fillRect/>
          </a:stretch>
        </p:blipFill>
        <p:spPr>
          <a:xfrm rot="5400000">
            <a:off x="313238" y="1943122"/>
            <a:ext cx="1421376" cy="1674065"/>
          </a:xfrm>
          <a:prstGeom prst="rect">
            <a:avLst/>
          </a:prstGeom>
        </p:spPr>
      </p:pic>
      <p:pic>
        <p:nvPicPr>
          <p:cNvPr id="9" name="Image 8">
            <a:extLst>
              <a:ext uri="{FF2B5EF4-FFF2-40B4-BE49-F238E27FC236}">
                <a16:creationId xmlns:a16="http://schemas.microsoft.com/office/drawing/2014/main" id="{F179ED57-DAC4-7689-9B00-EC74C206DA26}"/>
              </a:ext>
            </a:extLst>
          </p:cNvPr>
          <p:cNvPicPr>
            <a:picLocks noChangeAspect="1"/>
          </p:cNvPicPr>
          <p:nvPr/>
        </p:nvPicPr>
        <p:blipFill>
          <a:blip r:embed="rId3"/>
          <a:stretch>
            <a:fillRect/>
          </a:stretch>
        </p:blipFill>
        <p:spPr>
          <a:xfrm rot="5400000">
            <a:off x="1908799" y="1935760"/>
            <a:ext cx="1448977" cy="1706573"/>
          </a:xfrm>
          <a:prstGeom prst="rect">
            <a:avLst/>
          </a:prstGeom>
        </p:spPr>
      </p:pic>
      <p:sp>
        <p:nvSpPr>
          <p:cNvPr id="10" name="Organigramme : Connecteur 9">
            <a:extLst>
              <a:ext uri="{FF2B5EF4-FFF2-40B4-BE49-F238E27FC236}">
                <a16:creationId xmlns:a16="http://schemas.microsoft.com/office/drawing/2014/main" id="{C6EEF9B0-4DD7-8B12-09EF-9C84F4586EEB}"/>
              </a:ext>
            </a:extLst>
          </p:cNvPr>
          <p:cNvSpPr/>
          <p:nvPr/>
        </p:nvSpPr>
        <p:spPr>
          <a:xfrm>
            <a:off x="3503962" y="2633314"/>
            <a:ext cx="141934" cy="1397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F5D26879-63EE-F28B-155C-80AD642ACE83}"/>
              </a:ext>
            </a:extLst>
          </p:cNvPr>
          <p:cNvPicPr>
            <a:picLocks noChangeAspect="1"/>
          </p:cNvPicPr>
          <p:nvPr/>
        </p:nvPicPr>
        <p:blipFill>
          <a:blip r:embed="rId3"/>
          <a:stretch>
            <a:fillRect/>
          </a:stretch>
        </p:blipFill>
        <p:spPr>
          <a:xfrm rot="5400000">
            <a:off x="4258322" y="1953014"/>
            <a:ext cx="1448976" cy="1706572"/>
          </a:xfrm>
          <a:prstGeom prst="rect">
            <a:avLst/>
          </a:prstGeom>
        </p:spPr>
      </p:pic>
      <p:sp>
        <p:nvSpPr>
          <p:cNvPr id="12" name="Organigramme : Connecteur 11">
            <a:extLst>
              <a:ext uri="{FF2B5EF4-FFF2-40B4-BE49-F238E27FC236}">
                <a16:creationId xmlns:a16="http://schemas.microsoft.com/office/drawing/2014/main" id="{15307263-9A61-D0CE-9F46-F71CB070E90E}"/>
              </a:ext>
            </a:extLst>
          </p:cNvPr>
          <p:cNvSpPr/>
          <p:nvPr/>
        </p:nvSpPr>
        <p:spPr>
          <a:xfrm>
            <a:off x="3934793" y="2633313"/>
            <a:ext cx="141934" cy="1397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C11F6EB-301B-DEF6-CF7C-983D1674AD48}"/>
              </a:ext>
            </a:extLst>
          </p:cNvPr>
          <p:cNvPicPr>
            <a:picLocks noChangeAspect="1"/>
          </p:cNvPicPr>
          <p:nvPr/>
        </p:nvPicPr>
        <p:blipFill>
          <a:blip r:embed="rId4"/>
          <a:stretch>
            <a:fillRect/>
          </a:stretch>
        </p:blipFill>
        <p:spPr>
          <a:xfrm>
            <a:off x="0" y="822803"/>
            <a:ext cx="9144000" cy="3497893"/>
          </a:xfrm>
          <a:prstGeom prst="rect">
            <a:avLst/>
          </a:prstGeom>
        </p:spPr>
      </p:pic>
    </p:spTree>
    <p:extLst>
      <p:ext uri="{BB962C8B-B14F-4D97-AF65-F5344CB8AC3E}">
        <p14:creationId xmlns:p14="http://schemas.microsoft.com/office/powerpoint/2010/main" val="207539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10a08464007_0_8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17</a:t>
            </a:fld>
            <a:endParaRPr/>
          </a:p>
        </p:txBody>
      </p:sp>
      <p:sp>
        <p:nvSpPr>
          <p:cNvPr id="550" name="Google Shape;550;g10a08464007_0_81"/>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fr-FR" dirty="0"/>
              <a:t>Le modèle Transformer pour la vision</a:t>
            </a:r>
            <a:endParaRPr dirty="0"/>
          </a:p>
        </p:txBody>
      </p:sp>
      <p:pic>
        <p:nvPicPr>
          <p:cNvPr id="4" name="Image 3">
            <a:extLst>
              <a:ext uri="{FF2B5EF4-FFF2-40B4-BE49-F238E27FC236}">
                <a16:creationId xmlns:a16="http://schemas.microsoft.com/office/drawing/2014/main" id="{74274CDC-C354-7EAF-99B5-6CFB3F40BB8D}"/>
              </a:ext>
            </a:extLst>
          </p:cNvPr>
          <p:cNvPicPr>
            <a:picLocks noChangeAspect="1"/>
          </p:cNvPicPr>
          <p:nvPr/>
        </p:nvPicPr>
        <p:blipFill>
          <a:blip r:embed="rId3"/>
          <a:stretch>
            <a:fillRect/>
          </a:stretch>
        </p:blipFill>
        <p:spPr>
          <a:xfrm>
            <a:off x="3154563" y="1462649"/>
            <a:ext cx="3006106" cy="2998515"/>
          </a:xfrm>
          <a:prstGeom prst="rect">
            <a:avLst/>
          </a:prstGeom>
        </p:spPr>
      </p:pic>
      <p:cxnSp>
        <p:nvCxnSpPr>
          <p:cNvPr id="11" name="Connecteur droit 10">
            <a:extLst>
              <a:ext uri="{FF2B5EF4-FFF2-40B4-BE49-F238E27FC236}">
                <a16:creationId xmlns:a16="http://schemas.microsoft.com/office/drawing/2014/main" id="{D3880850-3E39-E08F-DB27-9F642CFB67DF}"/>
              </a:ext>
            </a:extLst>
          </p:cNvPr>
          <p:cNvCxnSpPr/>
          <p:nvPr/>
        </p:nvCxnSpPr>
        <p:spPr>
          <a:xfrm>
            <a:off x="3154567" y="2490418"/>
            <a:ext cx="3006106" cy="0"/>
          </a:xfrm>
          <a:prstGeom prst="line">
            <a:avLst/>
          </a:prstGeom>
          <a:ln w="31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6E51C72A-BEB6-A9F9-22D7-E79CE23A184C}"/>
              </a:ext>
            </a:extLst>
          </p:cNvPr>
          <p:cNvCxnSpPr/>
          <p:nvPr/>
        </p:nvCxnSpPr>
        <p:spPr>
          <a:xfrm>
            <a:off x="3154555" y="3470679"/>
            <a:ext cx="3006106" cy="0"/>
          </a:xfrm>
          <a:prstGeom prst="line">
            <a:avLst/>
          </a:prstGeom>
          <a:ln w="31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600287A3-E8B2-F448-0399-618D795C2515}"/>
              </a:ext>
            </a:extLst>
          </p:cNvPr>
          <p:cNvCxnSpPr/>
          <p:nvPr/>
        </p:nvCxnSpPr>
        <p:spPr>
          <a:xfrm>
            <a:off x="4145087" y="1462649"/>
            <a:ext cx="0" cy="2998515"/>
          </a:xfrm>
          <a:prstGeom prst="line">
            <a:avLst/>
          </a:prstGeom>
          <a:ln w="31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E9B07007-0B92-CBE2-FAFC-F430E3F697CA}"/>
              </a:ext>
            </a:extLst>
          </p:cNvPr>
          <p:cNvCxnSpPr/>
          <p:nvPr/>
        </p:nvCxnSpPr>
        <p:spPr>
          <a:xfrm>
            <a:off x="5150794" y="1461509"/>
            <a:ext cx="0" cy="2998515"/>
          </a:xfrm>
          <a:prstGeom prst="line">
            <a:avLst/>
          </a:prstGeom>
          <a:ln w="3175">
            <a:solidFill>
              <a:srgbClr val="FFFF00"/>
            </a:solidFill>
          </a:ln>
        </p:spPr>
        <p:style>
          <a:lnRef idx="1">
            <a:schemeClr val="accent1"/>
          </a:lnRef>
          <a:fillRef idx="0">
            <a:schemeClr val="accent1"/>
          </a:fillRef>
          <a:effectRef idx="0">
            <a:schemeClr val="accent1"/>
          </a:effectRef>
          <a:fontRef idx="minor">
            <a:schemeClr val="tx1"/>
          </a:fontRef>
        </p:style>
      </p:cxnSp>
      <p:pic>
        <p:nvPicPr>
          <p:cNvPr id="37" name="Image 36">
            <a:extLst>
              <a:ext uri="{FF2B5EF4-FFF2-40B4-BE49-F238E27FC236}">
                <a16:creationId xmlns:a16="http://schemas.microsoft.com/office/drawing/2014/main" id="{6B3127D3-DEAB-123F-AB67-4EC2482123B1}"/>
              </a:ext>
            </a:extLst>
          </p:cNvPr>
          <p:cNvPicPr>
            <a:picLocks noChangeAspect="1"/>
          </p:cNvPicPr>
          <p:nvPr/>
        </p:nvPicPr>
        <p:blipFill>
          <a:blip r:embed="rId4"/>
          <a:stretch>
            <a:fillRect/>
          </a:stretch>
        </p:blipFill>
        <p:spPr>
          <a:xfrm>
            <a:off x="3458309" y="1758296"/>
            <a:ext cx="694369" cy="708368"/>
          </a:xfrm>
          <a:prstGeom prst="rect">
            <a:avLst/>
          </a:prstGeom>
        </p:spPr>
      </p:pic>
      <p:pic>
        <p:nvPicPr>
          <p:cNvPr id="38" name="Image 37">
            <a:extLst>
              <a:ext uri="{FF2B5EF4-FFF2-40B4-BE49-F238E27FC236}">
                <a16:creationId xmlns:a16="http://schemas.microsoft.com/office/drawing/2014/main" id="{459AB009-CAD5-CF25-172E-0A18E88E8124}"/>
              </a:ext>
            </a:extLst>
          </p:cNvPr>
          <p:cNvPicPr>
            <a:picLocks noChangeAspect="1"/>
          </p:cNvPicPr>
          <p:nvPr/>
        </p:nvPicPr>
        <p:blipFill>
          <a:blip r:embed="rId5"/>
          <a:stretch>
            <a:fillRect/>
          </a:stretch>
        </p:blipFill>
        <p:spPr>
          <a:xfrm>
            <a:off x="4185541" y="1755115"/>
            <a:ext cx="694091" cy="717753"/>
          </a:xfrm>
          <a:prstGeom prst="rect">
            <a:avLst/>
          </a:prstGeom>
        </p:spPr>
      </p:pic>
      <p:pic>
        <p:nvPicPr>
          <p:cNvPr id="39" name="Image 38">
            <a:extLst>
              <a:ext uri="{FF2B5EF4-FFF2-40B4-BE49-F238E27FC236}">
                <a16:creationId xmlns:a16="http://schemas.microsoft.com/office/drawing/2014/main" id="{1BBA2130-1C51-6310-1780-E987D8D2C2FD}"/>
              </a:ext>
            </a:extLst>
          </p:cNvPr>
          <p:cNvPicPr>
            <a:picLocks noChangeAspect="1"/>
          </p:cNvPicPr>
          <p:nvPr/>
        </p:nvPicPr>
        <p:blipFill>
          <a:blip r:embed="rId6"/>
          <a:stretch>
            <a:fillRect/>
          </a:stretch>
        </p:blipFill>
        <p:spPr>
          <a:xfrm>
            <a:off x="4889521" y="1740674"/>
            <a:ext cx="714870" cy="739521"/>
          </a:xfrm>
          <a:prstGeom prst="rect">
            <a:avLst/>
          </a:prstGeom>
        </p:spPr>
      </p:pic>
      <p:pic>
        <p:nvPicPr>
          <p:cNvPr id="41" name="Image 40">
            <a:extLst>
              <a:ext uri="{FF2B5EF4-FFF2-40B4-BE49-F238E27FC236}">
                <a16:creationId xmlns:a16="http://schemas.microsoft.com/office/drawing/2014/main" id="{58D00F1F-E84A-B9C4-003B-166923C6652B}"/>
              </a:ext>
            </a:extLst>
          </p:cNvPr>
          <p:cNvPicPr>
            <a:picLocks noChangeAspect="1"/>
          </p:cNvPicPr>
          <p:nvPr/>
        </p:nvPicPr>
        <p:blipFill>
          <a:blip r:embed="rId7"/>
          <a:stretch>
            <a:fillRect/>
          </a:stretch>
        </p:blipFill>
        <p:spPr>
          <a:xfrm>
            <a:off x="3413436" y="2523434"/>
            <a:ext cx="731530" cy="725252"/>
          </a:xfrm>
          <a:prstGeom prst="rect">
            <a:avLst/>
          </a:prstGeom>
        </p:spPr>
      </p:pic>
      <p:pic>
        <p:nvPicPr>
          <p:cNvPr id="42" name="Image 41">
            <a:extLst>
              <a:ext uri="{FF2B5EF4-FFF2-40B4-BE49-F238E27FC236}">
                <a16:creationId xmlns:a16="http://schemas.microsoft.com/office/drawing/2014/main" id="{98EDB5E1-1DA0-B60F-B50A-3B40CEC613BB}"/>
              </a:ext>
            </a:extLst>
          </p:cNvPr>
          <p:cNvPicPr>
            <a:picLocks noChangeAspect="1"/>
          </p:cNvPicPr>
          <p:nvPr/>
        </p:nvPicPr>
        <p:blipFill>
          <a:blip r:embed="rId8"/>
          <a:stretch>
            <a:fillRect/>
          </a:stretch>
        </p:blipFill>
        <p:spPr>
          <a:xfrm>
            <a:off x="4187642" y="2515464"/>
            <a:ext cx="745530" cy="719217"/>
          </a:xfrm>
          <a:prstGeom prst="rect">
            <a:avLst/>
          </a:prstGeom>
        </p:spPr>
      </p:pic>
      <p:pic>
        <p:nvPicPr>
          <p:cNvPr id="43" name="Image 42">
            <a:extLst>
              <a:ext uri="{FF2B5EF4-FFF2-40B4-BE49-F238E27FC236}">
                <a16:creationId xmlns:a16="http://schemas.microsoft.com/office/drawing/2014/main" id="{5647698E-F7C9-17FC-8CF4-24BBFDC492F3}"/>
              </a:ext>
            </a:extLst>
          </p:cNvPr>
          <p:cNvPicPr>
            <a:picLocks noChangeAspect="1"/>
          </p:cNvPicPr>
          <p:nvPr/>
        </p:nvPicPr>
        <p:blipFill>
          <a:blip r:embed="rId9"/>
          <a:stretch>
            <a:fillRect/>
          </a:stretch>
        </p:blipFill>
        <p:spPr>
          <a:xfrm>
            <a:off x="4969905" y="2537164"/>
            <a:ext cx="762544" cy="719217"/>
          </a:xfrm>
          <a:prstGeom prst="rect">
            <a:avLst/>
          </a:prstGeom>
        </p:spPr>
      </p:pic>
      <p:pic>
        <p:nvPicPr>
          <p:cNvPr id="44" name="Image 43">
            <a:extLst>
              <a:ext uri="{FF2B5EF4-FFF2-40B4-BE49-F238E27FC236}">
                <a16:creationId xmlns:a16="http://schemas.microsoft.com/office/drawing/2014/main" id="{080275CE-E62C-AF1B-02CA-CD270718A5DB}"/>
              </a:ext>
            </a:extLst>
          </p:cNvPr>
          <p:cNvPicPr>
            <a:picLocks noChangeAspect="1"/>
          </p:cNvPicPr>
          <p:nvPr/>
        </p:nvPicPr>
        <p:blipFill>
          <a:blip r:embed="rId10"/>
          <a:stretch>
            <a:fillRect/>
          </a:stretch>
        </p:blipFill>
        <p:spPr>
          <a:xfrm>
            <a:off x="3406436" y="3256411"/>
            <a:ext cx="745529" cy="725253"/>
          </a:xfrm>
          <a:prstGeom prst="rect">
            <a:avLst/>
          </a:prstGeom>
        </p:spPr>
      </p:pic>
      <p:pic>
        <p:nvPicPr>
          <p:cNvPr id="45" name="Image 44">
            <a:extLst>
              <a:ext uri="{FF2B5EF4-FFF2-40B4-BE49-F238E27FC236}">
                <a16:creationId xmlns:a16="http://schemas.microsoft.com/office/drawing/2014/main" id="{FBA1AD1C-51AF-BCED-0BAE-3502D03FB0ED}"/>
              </a:ext>
            </a:extLst>
          </p:cNvPr>
          <p:cNvPicPr>
            <a:picLocks noChangeAspect="1"/>
          </p:cNvPicPr>
          <p:nvPr/>
        </p:nvPicPr>
        <p:blipFill>
          <a:blip r:embed="rId10"/>
          <a:stretch>
            <a:fillRect/>
          </a:stretch>
        </p:blipFill>
        <p:spPr>
          <a:xfrm>
            <a:off x="4179645" y="3248686"/>
            <a:ext cx="745529" cy="745529"/>
          </a:xfrm>
          <a:prstGeom prst="rect">
            <a:avLst/>
          </a:prstGeom>
        </p:spPr>
      </p:pic>
      <p:pic>
        <p:nvPicPr>
          <p:cNvPr id="46" name="Image 45">
            <a:extLst>
              <a:ext uri="{FF2B5EF4-FFF2-40B4-BE49-F238E27FC236}">
                <a16:creationId xmlns:a16="http://schemas.microsoft.com/office/drawing/2014/main" id="{E32715F3-9D4D-460E-D747-5C9EACF0107D}"/>
              </a:ext>
            </a:extLst>
          </p:cNvPr>
          <p:cNvPicPr>
            <a:picLocks noChangeAspect="1"/>
          </p:cNvPicPr>
          <p:nvPr/>
        </p:nvPicPr>
        <p:blipFill>
          <a:blip r:embed="rId11"/>
          <a:stretch>
            <a:fillRect/>
          </a:stretch>
        </p:blipFill>
        <p:spPr>
          <a:xfrm>
            <a:off x="4961755" y="3256381"/>
            <a:ext cx="762868" cy="762868"/>
          </a:xfrm>
          <a:prstGeom prst="rect">
            <a:avLst/>
          </a:prstGeom>
        </p:spPr>
      </p:pic>
      <p:cxnSp>
        <p:nvCxnSpPr>
          <p:cNvPr id="48" name="Connecteur droit 47">
            <a:extLst>
              <a:ext uri="{FF2B5EF4-FFF2-40B4-BE49-F238E27FC236}">
                <a16:creationId xmlns:a16="http://schemas.microsoft.com/office/drawing/2014/main" id="{D49254AB-BBFD-B355-5E01-9BC143324C7E}"/>
              </a:ext>
            </a:extLst>
          </p:cNvPr>
          <p:cNvCxnSpPr/>
          <p:nvPr/>
        </p:nvCxnSpPr>
        <p:spPr>
          <a:xfrm flipV="1">
            <a:off x="3905951" y="3889443"/>
            <a:ext cx="0" cy="366475"/>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70FEBBA3-B113-AA74-E8F7-38086BDE8431}"/>
              </a:ext>
            </a:extLst>
          </p:cNvPr>
          <p:cNvSpPr/>
          <p:nvPr/>
        </p:nvSpPr>
        <p:spPr>
          <a:xfrm>
            <a:off x="1456268" y="3470679"/>
            <a:ext cx="4850402" cy="302713"/>
          </a:xfrm>
          <a:prstGeom prst="rect">
            <a:avLst/>
          </a:prstGeom>
          <a:solidFill>
            <a:srgbClr val="1DD7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Projection linéaire</a:t>
            </a:r>
          </a:p>
        </p:txBody>
      </p:sp>
      <p:cxnSp>
        <p:nvCxnSpPr>
          <p:cNvPr id="52" name="Connecteur droit 51">
            <a:extLst>
              <a:ext uri="{FF2B5EF4-FFF2-40B4-BE49-F238E27FC236}">
                <a16:creationId xmlns:a16="http://schemas.microsoft.com/office/drawing/2014/main" id="{F5E8F6F9-7C12-BDAD-9C9B-04412CCE0A58}"/>
              </a:ext>
            </a:extLst>
          </p:cNvPr>
          <p:cNvCxnSpPr>
            <a:cxnSpLocks/>
          </p:cNvCxnSpPr>
          <p:nvPr/>
        </p:nvCxnSpPr>
        <p:spPr>
          <a:xfrm flipV="1">
            <a:off x="3911594" y="3173046"/>
            <a:ext cx="0" cy="253997"/>
          </a:xfrm>
          <a:prstGeom prst="line">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46" name="Image 545">
            <a:extLst>
              <a:ext uri="{FF2B5EF4-FFF2-40B4-BE49-F238E27FC236}">
                <a16:creationId xmlns:a16="http://schemas.microsoft.com/office/drawing/2014/main" id="{1B539D28-7A7A-1E06-1A20-751C717E6016}"/>
              </a:ext>
            </a:extLst>
          </p:cNvPr>
          <p:cNvPicPr>
            <a:picLocks noChangeAspect="1"/>
          </p:cNvPicPr>
          <p:nvPr/>
        </p:nvPicPr>
        <p:blipFill>
          <a:blip r:embed="rId12"/>
          <a:stretch>
            <a:fillRect/>
          </a:stretch>
        </p:blipFill>
        <p:spPr>
          <a:xfrm>
            <a:off x="116923" y="3016063"/>
            <a:ext cx="753614" cy="172119"/>
          </a:xfrm>
          <a:prstGeom prst="rect">
            <a:avLst/>
          </a:prstGeom>
        </p:spPr>
      </p:pic>
      <p:pic>
        <p:nvPicPr>
          <p:cNvPr id="551" name="Image 550">
            <a:extLst>
              <a:ext uri="{FF2B5EF4-FFF2-40B4-BE49-F238E27FC236}">
                <a16:creationId xmlns:a16="http://schemas.microsoft.com/office/drawing/2014/main" id="{6CE7EC56-84E7-C594-8915-29A88610502A}"/>
              </a:ext>
            </a:extLst>
          </p:cNvPr>
          <p:cNvPicPr>
            <a:picLocks noChangeAspect="1"/>
          </p:cNvPicPr>
          <p:nvPr/>
        </p:nvPicPr>
        <p:blipFill>
          <a:blip r:embed="rId12"/>
          <a:stretch>
            <a:fillRect/>
          </a:stretch>
        </p:blipFill>
        <p:spPr>
          <a:xfrm>
            <a:off x="945919" y="3016063"/>
            <a:ext cx="753614" cy="172119"/>
          </a:xfrm>
          <a:prstGeom prst="rect">
            <a:avLst/>
          </a:prstGeom>
        </p:spPr>
      </p:pic>
      <p:pic>
        <p:nvPicPr>
          <p:cNvPr id="552" name="Image 551">
            <a:extLst>
              <a:ext uri="{FF2B5EF4-FFF2-40B4-BE49-F238E27FC236}">
                <a16:creationId xmlns:a16="http://schemas.microsoft.com/office/drawing/2014/main" id="{CF690041-AF4A-5529-24DF-CA38812127E6}"/>
              </a:ext>
            </a:extLst>
          </p:cNvPr>
          <p:cNvPicPr>
            <a:picLocks noChangeAspect="1"/>
          </p:cNvPicPr>
          <p:nvPr/>
        </p:nvPicPr>
        <p:blipFill>
          <a:blip r:embed="rId12"/>
          <a:stretch>
            <a:fillRect/>
          </a:stretch>
        </p:blipFill>
        <p:spPr>
          <a:xfrm>
            <a:off x="1827884" y="3016063"/>
            <a:ext cx="753614" cy="172119"/>
          </a:xfrm>
          <a:prstGeom prst="rect">
            <a:avLst/>
          </a:prstGeom>
        </p:spPr>
      </p:pic>
      <p:pic>
        <p:nvPicPr>
          <p:cNvPr id="553" name="Image 552">
            <a:extLst>
              <a:ext uri="{FF2B5EF4-FFF2-40B4-BE49-F238E27FC236}">
                <a16:creationId xmlns:a16="http://schemas.microsoft.com/office/drawing/2014/main" id="{4B18CA71-9EB7-3C9E-B68B-C21B8AD713DB}"/>
              </a:ext>
            </a:extLst>
          </p:cNvPr>
          <p:cNvPicPr>
            <a:picLocks noChangeAspect="1"/>
          </p:cNvPicPr>
          <p:nvPr/>
        </p:nvPicPr>
        <p:blipFill>
          <a:blip r:embed="rId12"/>
          <a:stretch>
            <a:fillRect/>
          </a:stretch>
        </p:blipFill>
        <p:spPr>
          <a:xfrm>
            <a:off x="2683968" y="3016063"/>
            <a:ext cx="753614" cy="172119"/>
          </a:xfrm>
          <a:prstGeom prst="rect">
            <a:avLst/>
          </a:prstGeom>
        </p:spPr>
      </p:pic>
      <p:pic>
        <p:nvPicPr>
          <p:cNvPr id="554" name="Image 553">
            <a:extLst>
              <a:ext uri="{FF2B5EF4-FFF2-40B4-BE49-F238E27FC236}">
                <a16:creationId xmlns:a16="http://schemas.microsoft.com/office/drawing/2014/main" id="{5986DB30-3498-E991-BED2-A8CFF8A6E5C9}"/>
              </a:ext>
            </a:extLst>
          </p:cNvPr>
          <p:cNvPicPr>
            <a:picLocks noChangeAspect="1"/>
          </p:cNvPicPr>
          <p:nvPr/>
        </p:nvPicPr>
        <p:blipFill>
          <a:blip r:embed="rId12"/>
          <a:stretch>
            <a:fillRect/>
          </a:stretch>
        </p:blipFill>
        <p:spPr>
          <a:xfrm>
            <a:off x="3540052" y="3016063"/>
            <a:ext cx="753614" cy="172119"/>
          </a:xfrm>
          <a:prstGeom prst="rect">
            <a:avLst/>
          </a:prstGeom>
        </p:spPr>
      </p:pic>
      <p:pic>
        <p:nvPicPr>
          <p:cNvPr id="555" name="Image 554">
            <a:extLst>
              <a:ext uri="{FF2B5EF4-FFF2-40B4-BE49-F238E27FC236}">
                <a16:creationId xmlns:a16="http://schemas.microsoft.com/office/drawing/2014/main" id="{39B318F3-65D1-8A79-C4A9-1D4DBDCBD539}"/>
              </a:ext>
            </a:extLst>
          </p:cNvPr>
          <p:cNvPicPr>
            <a:picLocks noChangeAspect="1"/>
          </p:cNvPicPr>
          <p:nvPr/>
        </p:nvPicPr>
        <p:blipFill>
          <a:blip r:embed="rId12"/>
          <a:stretch>
            <a:fillRect/>
          </a:stretch>
        </p:blipFill>
        <p:spPr>
          <a:xfrm>
            <a:off x="4418930" y="3016063"/>
            <a:ext cx="753614" cy="172119"/>
          </a:xfrm>
          <a:prstGeom prst="rect">
            <a:avLst/>
          </a:prstGeom>
        </p:spPr>
      </p:pic>
      <p:pic>
        <p:nvPicPr>
          <p:cNvPr id="556" name="Image 555">
            <a:extLst>
              <a:ext uri="{FF2B5EF4-FFF2-40B4-BE49-F238E27FC236}">
                <a16:creationId xmlns:a16="http://schemas.microsoft.com/office/drawing/2014/main" id="{2E4C6797-33F4-27FE-4CAC-461BE5FF473F}"/>
              </a:ext>
            </a:extLst>
          </p:cNvPr>
          <p:cNvPicPr>
            <a:picLocks noChangeAspect="1"/>
          </p:cNvPicPr>
          <p:nvPr/>
        </p:nvPicPr>
        <p:blipFill>
          <a:blip r:embed="rId12"/>
          <a:stretch>
            <a:fillRect/>
          </a:stretch>
        </p:blipFill>
        <p:spPr>
          <a:xfrm>
            <a:off x="5299121" y="3016063"/>
            <a:ext cx="753614" cy="172119"/>
          </a:xfrm>
          <a:prstGeom prst="rect">
            <a:avLst/>
          </a:prstGeom>
        </p:spPr>
      </p:pic>
      <p:pic>
        <p:nvPicPr>
          <p:cNvPr id="557" name="Image 556">
            <a:extLst>
              <a:ext uri="{FF2B5EF4-FFF2-40B4-BE49-F238E27FC236}">
                <a16:creationId xmlns:a16="http://schemas.microsoft.com/office/drawing/2014/main" id="{4D52327E-9C5C-D2A3-9DFA-3716F5C9CA1E}"/>
              </a:ext>
            </a:extLst>
          </p:cNvPr>
          <p:cNvPicPr>
            <a:picLocks noChangeAspect="1"/>
          </p:cNvPicPr>
          <p:nvPr/>
        </p:nvPicPr>
        <p:blipFill>
          <a:blip r:embed="rId12"/>
          <a:stretch>
            <a:fillRect/>
          </a:stretch>
        </p:blipFill>
        <p:spPr>
          <a:xfrm>
            <a:off x="6169415" y="3027281"/>
            <a:ext cx="753614" cy="172119"/>
          </a:xfrm>
          <a:prstGeom prst="rect">
            <a:avLst/>
          </a:prstGeom>
        </p:spPr>
      </p:pic>
      <p:pic>
        <p:nvPicPr>
          <p:cNvPr id="558" name="Image 557">
            <a:extLst>
              <a:ext uri="{FF2B5EF4-FFF2-40B4-BE49-F238E27FC236}">
                <a16:creationId xmlns:a16="http://schemas.microsoft.com/office/drawing/2014/main" id="{30C1A0CB-7F53-4531-45D9-187359B3F066}"/>
              </a:ext>
            </a:extLst>
          </p:cNvPr>
          <p:cNvPicPr>
            <a:picLocks noChangeAspect="1"/>
          </p:cNvPicPr>
          <p:nvPr/>
        </p:nvPicPr>
        <p:blipFill>
          <a:blip r:embed="rId12"/>
          <a:stretch>
            <a:fillRect/>
          </a:stretch>
        </p:blipFill>
        <p:spPr>
          <a:xfrm>
            <a:off x="7043861" y="3027281"/>
            <a:ext cx="753614" cy="172119"/>
          </a:xfrm>
          <a:prstGeom prst="rect">
            <a:avLst/>
          </a:prstGeom>
        </p:spPr>
      </p:pic>
      <p:sp>
        <p:nvSpPr>
          <p:cNvPr id="562" name="Rectangle : coins arrondis 561">
            <a:extLst>
              <a:ext uri="{FF2B5EF4-FFF2-40B4-BE49-F238E27FC236}">
                <a16:creationId xmlns:a16="http://schemas.microsoft.com/office/drawing/2014/main" id="{0AF57607-7D53-53D8-37D3-1D6A6E1FD545}"/>
              </a:ext>
            </a:extLst>
          </p:cNvPr>
          <p:cNvSpPr/>
          <p:nvPr/>
        </p:nvSpPr>
        <p:spPr>
          <a:xfrm>
            <a:off x="342631" y="2478636"/>
            <a:ext cx="278692" cy="311455"/>
          </a:xfrm>
          <a:prstGeom prst="round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563" name="Rectangle : coins arrondis 562">
            <a:extLst>
              <a:ext uri="{FF2B5EF4-FFF2-40B4-BE49-F238E27FC236}">
                <a16:creationId xmlns:a16="http://schemas.microsoft.com/office/drawing/2014/main" id="{2303B706-65C9-23E6-52D4-8CD41E05C0F8}"/>
              </a:ext>
            </a:extLst>
          </p:cNvPr>
          <p:cNvSpPr/>
          <p:nvPr/>
        </p:nvSpPr>
        <p:spPr>
          <a:xfrm>
            <a:off x="1175226" y="2478636"/>
            <a:ext cx="278692" cy="311455"/>
          </a:xfrm>
          <a:prstGeom prst="round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564" name="Rectangle : coins arrondis 563">
            <a:extLst>
              <a:ext uri="{FF2B5EF4-FFF2-40B4-BE49-F238E27FC236}">
                <a16:creationId xmlns:a16="http://schemas.microsoft.com/office/drawing/2014/main" id="{ED8BD246-82D3-DCF9-5ABB-833096331F3D}"/>
              </a:ext>
            </a:extLst>
          </p:cNvPr>
          <p:cNvSpPr/>
          <p:nvPr/>
        </p:nvSpPr>
        <p:spPr>
          <a:xfrm>
            <a:off x="2040926" y="2478636"/>
            <a:ext cx="278692" cy="311455"/>
          </a:xfrm>
          <a:prstGeom prst="round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
        <p:nvSpPr>
          <p:cNvPr id="565" name="Rectangle : coins arrondis 564">
            <a:extLst>
              <a:ext uri="{FF2B5EF4-FFF2-40B4-BE49-F238E27FC236}">
                <a16:creationId xmlns:a16="http://schemas.microsoft.com/office/drawing/2014/main" id="{F9C1DC46-EED0-4972-9805-52E3AC56EC59}"/>
              </a:ext>
            </a:extLst>
          </p:cNvPr>
          <p:cNvSpPr/>
          <p:nvPr/>
        </p:nvSpPr>
        <p:spPr>
          <a:xfrm>
            <a:off x="4608888" y="2478636"/>
            <a:ext cx="278692" cy="311455"/>
          </a:xfrm>
          <a:prstGeom prst="round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566" name="Rectangle : coins arrondis 565">
            <a:extLst>
              <a:ext uri="{FF2B5EF4-FFF2-40B4-BE49-F238E27FC236}">
                <a16:creationId xmlns:a16="http://schemas.microsoft.com/office/drawing/2014/main" id="{FDBCF1AD-6EA6-B7E3-2B70-6E84F0324DBA}"/>
              </a:ext>
            </a:extLst>
          </p:cNvPr>
          <p:cNvSpPr/>
          <p:nvPr/>
        </p:nvSpPr>
        <p:spPr>
          <a:xfrm>
            <a:off x="2910593" y="2478636"/>
            <a:ext cx="278692" cy="311455"/>
          </a:xfrm>
          <a:prstGeom prst="round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a:t>
            </a:r>
          </a:p>
        </p:txBody>
      </p:sp>
      <p:sp>
        <p:nvSpPr>
          <p:cNvPr id="567" name="Rectangle : coins arrondis 566">
            <a:extLst>
              <a:ext uri="{FF2B5EF4-FFF2-40B4-BE49-F238E27FC236}">
                <a16:creationId xmlns:a16="http://schemas.microsoft.com/office/drawing/2014/main" id="{CEE77B38-F3E0-2B0B-B819-B815EC792E50}"/>
              </a:ext>
            </a:extLst>
          </p:cNvPr>
          <p:cNvSpPr/>
          <p:nvPr/>
        </p:nvSpPr>
        <p:spPr>
          <a:xfrm>
            <a:off x="3765757" y="2478636"/>
            <a:ext cx="278692" cy="311455"/>
          </a:xfrm>
          <a:prstGeom prst="round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a:t>
            </a:r>
          </a:p>
        </p:txBody>
      </p:sp>
      <p:sp>
        <p:nvSpPr>
          <p:cNvPr id="568" name="Rectangle : coins arrondis 567">
            <a:extLst>
              <a:ext uri="{FF2B5EF4-FFF2-40B4-BE49-F238E27FC236}">
                <a16:creationId xmlns:a16="http://schemas.microsoft.com/office/drawing/2014/main" id="{94BA825E-2681-EB5E-5BAB-92EF8B352337}"/>
              </a:ext>
            </a:extLst>
          </p:cNvPr>
          <p:cNvSpPr/>
          <p:nvPr/>
        </p:nvSpPr>
        <p:spPr>
          <a:xfrm>
            <a:off x="7281322" y="2466664"/>
            <a:ext cx="278692" cy="311455"/>
          </a:xfrm>
          <a:prstGeom prst="round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9</a:t>
            </a:r>
          </a:p>
        </p:txBody>
      </p:sp>
      <p:sp>
        <p:nvSpPr>
          <p:cNvPr id="569" name="Rectangle : coins arrondis 568">
            <a:extLst>
              <a:ext uri="{FF2B5EF4-FFF2-40B4-BE49-F238E27FC236}">
                <a16:creationId xmlns:a16="http://schemas.microsoft.com/office/drawing/2014/main" id="{FDBE6175-EB2D-9EA4-3CCF-6A4D56AFA9B9}"/>
              </a:ext>
            </a:extLst>
          </p:cNvPr>
          <p:cNvSpPr/>
          <p:nvPr/>
        </p:nvSpPr>
        <p:spPr>
          <a:xfrm>
            <a:off x="6404639" y="2466664"/>
            <a:ext cx="278692" cy="311455"/>
          </a:xfrm>
          <a:prstGeom prst="round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8</a:t>
            </a:r>
          </a:p>
        </p:txBody>
      </p:sp>
      <p:sp>
        <p:nvSpPr>
          <p:cNvPr id="570" name="Rectangle : coins arrondis 569">
            <a:extLst>
              <a:ext uri="{FF2B5EF4-FFF2-40B4-BE49-F238E27FC236}">
                <a16:creationId xmlns:a16="http://schemas.microsoft.com/office/drawing/2014/main" id="{F3BF90EC-00F1-06DB-D872-32174E76A27C}"/>
              </a:ext>
            </a:extLst>
          </p:cNvPr>
          <p:cNvSpPr/>
          <p:nvPr/>
        </p:nvSpPr>
        <p:spPr>
          <a:xfrm>
            <a:off x="5526758" y="2466664"/>
            <a:ext cx="278692" cy="311455"/>
          </a:xfrm>
          <a:prstGeom prst="round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7</a:t>
            </a:r>
          </a:p>
        </p:txBody>
      </p:sp>
      <p:sp>
        <p:nvSpPr>
          <p:cNvPr id="572" name="ZoneTexte 571">
            <a:extLst>
              <a:ext uri="{FF2B5EF4-FFF2-40B4-BE49-F238E27FC236}">
                <a16:creationId xmlns:a16="http://schemas.microsoft.com/office/drawing/2014/main" id="{FB019F54-73C1-F892-AB66-D77424C78756}"/>
              </a:ext>
            </a:extLst>
          </p:cNvPr>
          <p:cNvSpPr txBox="1"/>
          <p:nvPr/>
        </p:nvSpPr>
        <p:spPr>
          <a:xfrm>
            <a:off x="3755908" y="2680084"/>
            <a:ext cx="342094" cy="430887"/>
          </a:xfrm>
          <a:prstGeom prst="rect">
            <a:avLst/>
          </a:prstGeom>
          <a:noFill/>
        </p:spPr>
        <p:txBody>
          <a:bodyPr wrap="square">
            <a:spAutoFit/>
          </a:bodyPr>
          <a:lstStyle/>
          <a:p>
            <a:r>
              <a:rPr lang="fr-FR" sz="2200" b="1" dirty="0">
                <a:latin typeface="+mj-lt"/>
              </a:rPr>
              <a:t>+</a:t>
            </a:r>
            <a:endParaRPr lang="fr-FR" sz="2200" b="1" dirty="0"/>
          </a:p>
        </p:txBody>
      </p:sp>
      <p:sp>
        <p:nvSpPr>
          <p:cNvPr id="573" name="Rectangle : coins arrondis 572">
            <a:extLst>
              <a:ext uri="{FF2B5EF4-FFF2-40B4-BE49-F238E27FC236}">
                <a16:creationId xmlns:a16="http://schemas.microsoft.com/office/drawing/2014/main" id="{708A1D10-BCF0-1B4E-7B5A-094E84B06B62}"/>
              </a:ext>
            </a:extLst>
          </p:cNvPr>
          <p:cNvSpPr/>
          <p:nvPr/>
        </p:nvSpPr>
        <p:spPr>
          <a:xfrm>
            <a:off x="1453918" y="1466577"/>
            <a:ext cx="4850402" cy="766260"/>
          </a:xfrm>
          <a:prstGeom prst="roundRect">
            <a:avLst/>
          </a:prstGeom>
          <a:solidFill>
            <a:srgbClr val="7030A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Encodeur Transformer</a:t>
            </a:r>
          </a:p>
        </p:txBody>
      </p:sp>
      <p:cxnSp>
        <p:nvCxnSpPr>
          <p:cNvPr id="577" name="Connecteur droit 576">
            <a:extLst>
              <a:ext uri="{FF2B5EF4-FFF2-40B4-BE49-F238E27FC236}">
                <a16:creationId xmlns:a16="http://schemas.microsoft.com/office/drawing/2014/main" id="{5EA75DE6-A220-8F16-78DE-D4DED344E1A9}"/>
              </a:ext>
            </a:extLst>
          </p:cNvPr>
          <p:cNvCxnSpPr>
            <a:cxnSpLocks/>
          </p:cNvCxnSpPr>
          <p:nvPr/>
        </p:nvCxnSpPr>
        <p:spPr>
          <a:xfrm flipV="1">
            <a:off x="3928526" y="2219118"/>
            <a:ext cx="0" cy="247546"/>
          </a:xfrm>
          <a:prstGeom prst="line">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9" name="Rectangle 578">
            <a:extLst>
              <a:ext uri="{FF2B5EF4-FFF2-40B4-BE49-F238E27FC236}">
                <a16:creationId xmlns:a16="http://schemas.microsoft.com/office/drawing/2014/main" id="{D6B1A1C9-DA68-FDEE-9653-F31B734313FF}"/>
              </a:ext>
            </a:extLst>
          </p:cNvPr>
          <p:cNvSpPr/>
          <p:nvPr/>
        </p:nvSpPr>
        <p:spPr>
          <a:xfrm>
            <a:off x="6544323" y="1066398"/>
            <a:ext cx="1015691" cy="395111"/>
          </a:xfrm>
          <a:prstGeom prst="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100" dirty="0"/>
              <a:t>Classification Head</a:t>
            </a:r>
          </a:p>
        </p:txBody>
      </p:sp>
      <p:sp>
        <p:nvSpPr>
          <p:cNvPr id="581" name="Flèche : droite 580">
            <a:extLst>
              <a:ext uri="{FF2B5EF4-FFF2-40B4-BE49-F238E27FC236}">
                <a16:creationId xmlns:a16="http://schemas.microsoft.com/office/drawing/2014/main" id="{95C1B1C7-9671-B287-EB91-AD38E8730B68}"/>
              </a:ext>
            </a:extLst>
          </p:cNvPr>
          <p:cNvSpPr/>
          <p:nvPr/>
        </p:nvSpPr>
        <p:spPr>
          <a:xfrm>
            <a:off x="7618000" y="1143452"/>
            <a:ext cx="442601" cy="20884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583" name="ZoneTexte 582">
            <a:extLst>
              <a:ext uri="{FF2B5EF4-FFF2-40B4-BE49-F238E27FC236}">
                <a16:creationId xmlns:a16="http://schemas.microsoft.com/office/drawing/2014/main" id="{ACE01E33-B776-56A8-A135-81CAF9A275D7}"/>
              </a:ext>
            </a:extLst>
          </p:cNvPr>
          <p:cNvSpPr txBox="1"/>
          <p:nvPr/>
        </p:nvSpPr>
        <p:spPr>
          <a:xfrm>
            <a:off x="7840779" y="1093985"/>
            <a:ext cx="1041841" cy="307777"/>
          </a:xfrm>
          <a:prstGeom prst="rect">
            <a:avLst/>
          </a:prstGeom>
          <a:noFill/>
        </p:spPr>
        <p:txBody>
          <a:bodyPr wrap="square">
            <a:spAutoFit/>
          </a:bodyPr>
          <a:lstStyle/>
          <a:p>
            <a:pPr algn="ctr"/>
            <a:r>
              <a:rPr lang="fr-FR" b="1" dirty="0" err="1"/>
              <a:t>T</a:t>
            </a:r>
            <a:r>
              <a:rPr lang="fr-FR" sz="1400" b="1" dirty="0" err="1"/>
              <a:t>umor</a:t>
            </a:r>
            <a:endParaRPr lang="fr-FR" sz="1400" b="1" dirty="0"/>
          </a:p>
        </p:txBody>
      </p:sp>
      <p:cxnSp>
        <p:nvCxnSpPr>
          <p:cNvPr id="586" name="Connecteur droit 585">
            <a:extLst>
              <a:ext uri="{FF2B5EF4-FFF2-40B4-BE49-F238E27FC236}">
                <a16:creationId xmlns:a16="http://schemas.microsoft.com/office/drawing/2014/main" id="{437E57AE-F10E-867D-C8A3-52C3E7A3F9B3}"/>
              </a:ext>
            </a:extLst>
          </p:cNvPr>
          <p:cNvCxnSpPr/>
          <p:nvPr/>
        </p:nvCxnSpPr>
        <p:spPr>
          <a:xfrm flipV="1">
            <a:off x="6052735" y="1247873"/>
            <a:ext cx="0" cy="213636"/>
          </a:xfrm>
          <a:prstGeom prst="line">
            <a:avLst/>
          </a:prstGeom>
          <a:ln w="28575"/>
        </p:spPr>
        <p:style>
          <a:lnRef idx="2">
            <a:schemeClr val="accent5"/>
          </a:lnRef>
          <a:fillRef idx="0">
            <a:schemeClr val="accent5"/>
          </a:fillRef>
          <a:effectRef idx="1">
            <a:schemeClr val="accent5"/>
          </a:effectRef>
          <a:fontRef idx="minor">
            <a:schemeClr val="tx1"/>
          </a:fontRef>
        </p:style>
      </p:cxnSp>
      <p:cxnSp>
        <p:nvCxnSpPr>
          <p:cNvPr id="588" name="Connecteur droit avec flèche 587">
            <a:extLst>
              <a:ext uri="{FF2B5EF4-FFF2-40B4-BE49-F238E27FC236}">
                <a16:creationId xmlns:a16="http://schemas.microsoft.com/office/drawing/2014/main" id="{F1ED7221-C3AC-B799-B449-DFBB762890F5}"/>
              </a:ext>
            </a:extLst>
          </p:cNvPr>
          <p:cNvCxnSpPr>
            <a:cxnSpLocks/>
          </p:cNvCxnSpPr>
          <p:nvPr/>
        </p:nvCxnSpPr>
        <p:spPr>
          <a:xfrm>
            <a:off x="6041446" y="1247873"/>
            <a:ext cx="491588" cy="16081"/>
          </a:xfrm>
          <a:prstGeom prst="straightConnector1">
            <a:avLst/>
          </a:prstGeom>
          <a:ln w="28575">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28758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0" presetClass="path" presetSubtype="0" accel="50000" decel="50000" fill="hold" nodeType="withEffect">
                                  <p:stCondLst>
                                    <p:cond delay="0"/>
                                  </p:stCondLst>
                                  <p:childTnLst>
                                    <p:animMotion origin="layout" path="M 4.16667E-6 -2.46914E-6 L 4.16667E-6 0.00031 C -0.00903 -2.46914E-6 -0.01771 -2.46914E-6 -0.02639 0.00155 C -0.05591 0.00618 -0.03282 0.00371 -0.05261 0.0105 C -0.05608 0.01173 -0.05955 0.01204 -0.0632 0.01297 L -0.07257 0.01513 C -0.08386 0.0179 -0.08421 0.01698 -0.09618 0.02161 C -0.10278 0.02439 -0.10921 0.02747 -0.11563 0.03087 C -0.16407 0.05494 -0.13646 0.0429 -0.15521 0.05093 C -0.15799 0.05401 -0.16112 0.05679 -0.16424 0.05957 C -0.16632 0.06142 -0.1691 0.06142 -0.17084 0.0642 C -0.18073 0.07809 -0.15973 0.06389 -0.17726 0.07531 C -0.19132 0.08426 -0.17292 0.06914 -0.18924 0.0821 C -0.19289 0.08488 -0.19688 0.08642 -0.19983 0.09105 C -0.23438 0.15 -0.17657 0.05247 -0.22848 0.1355 C -0.23716 0.14939 -0.24532 0.16358 -0.25365 0.17778 C -0.26042 0.19013 -0.26667 0.20371 -0.27327 0.21605 C -0.27778 0.22439 -0.28316 0.23148 -0.28768 0.24043 C -0.2915 0.24784 -0.29427 0.2571 -0.29809 0.26482 C -0.30174 0.27222 -0.3099 0.28457 -0.3099 0.28488 C -0.31042 0.28704 -0.31025 0.28982 -0.31129 0.29167 C -0.31285 0.29383 -0.31476 0.29414 -0.31632 0.29599 C -0.31823 0.29815 -0.32014 0.30031 -0.32171 0.30247 C -0.32431 0.30679 -0.32691 0.31204 -0.32952 0.31636 C -0.33212 0.32037 -0.33507 0.32315 -0.33733 0.32716 C -0.3474 0.34506 -0.34618 0.34476 -0.35209 0.3605 C -0.35278 0.36297 -0.35382 0.36513 -0.35452 0.36729 C -0.35955 0.38179 -0.35539 0.37068 -0.35868 0.38272 C -0.35938 0.3858 -0.36025 0.38889 -0.36112 0.39198 C -0.36164 0.39846 -0.36181 0.40525 -0.3625 0.41204 C -0.3632 0.41945 -0.36476 0.43426 -0.36476 0.43457 C -0.3632 0.47068 -0.36372 0.45216 -0.36372 0.49043 L -0.36372 0.49074 " pathEditMode="relative" rAng="0" ptsTypes="AAAAAAAAAAAAAAAAAAAAAAAAAAAAAAAAA">
                                      <p:cBhvr>
                                        <p:cTn id="28" dur="2000" fill="hold"/>
                                        <p:tgtEl>
                                          <p:spTgt spid="37"/>
                                        </p:tgtEl>
                                        <p:attrNameLst>
                                          <p:attrName>ppt_x</p:attrName>
                                          <p:attrName>ppt_y</p:attrName>
                                        </p:attrNameLst>
                                      </p:cBhvr>
                                      <p:rCtr x="-18247" y="24537"/>
                                    </p:animMotion>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0" presetClass="path" presetSubtype="0" accel="50000" decel="50000" fill="hold" nodeType="withEffect">
                                  <p:stCondLst>
                                    <p:cond delay="0"/>
                                  </p:stCondLst>
                                  <p:childTnLst>
                                    <p:animMotion origin="layout" path="M 0.00052 -0.00401 L 0.00052 -0.0037 C -0.00642 -0.00339 -0.01319 -0.00309 -0.02014 -0.00185 C -0.02135 -0.00154 -0.02257 -0.00031 -0.02396 0.00031 C -0.02691 0.00185 -0.02986 0.0034 -0.03281 0.00494 C -0.04392 0.0179 -0.0276 -1.11111E-6 -0.04323 0.01173 C -0.04427 0.01266 -0.04462 0.01543 -0.04566 0.01636 C -0.04774 0.0179 -0.05 0.01759 -0.05208 0.01852 C -0.0566 0.02068 -0.05642 0.02161 -0.06111 0.02531 C -0.06319 0.02716 -0.06528 0.0287 -0.06753 0.02994 C -0.07049 0.03179 -0.07361 0.0321 -0.07656 0.03457 C -0.08646 0.0429 -0.09601 0.0534 -0.1059 0.06204 L -0.13038 0.08241 C -0.13073 0.08457 -0.13038 0.08827 -0.1316 0.0892 C -0.13438 0.09167 -0.13767 0.09012 -0.14063 0.09167 C -0.14288 0.09259 -0.14479 0.09506 -0.14705 0.09599 C -0.14913 0.09722 -0.15139 0.09753 -0.15365 0.09846 C -0.15556 0.1 -0.15764 0.10154 -0.1599 0.10309 C -0.16285 0.10463 -0.16597 0.10525 -0.16892 0.10741 C -0.17274 0.11049 -0.17639 0.11543 -0.18038 0.11883 C -0.19653 0.13333 -0.19375 0.12716 -0.2099 0.1463 C -0.21892 0.1571 -0.22708 0.17068 -0.23681 0.18056 C -0.24167 0.18549 -0.24583 0.19012 -0.25087 0.19414 C -0.25382 0.19661 -0.25712 0.19753 -0.2599 0.20093 C -0.26528 0.20772 -0.26979 0.21667 -0.27517 0.22377 C -0.28455 0.2358 -0.29479 0.2463 -0.30347 0.26019 C -0.31528 0.27932 -0.32465 0.30309 -0.33681 0.32161 C -0.3408 0.32778 -0.35 0.34136 -0.35347 0.34908 C -0.35556 0.35401 -0.35677 0.35957 -0.35851 0.36512 C -0.35903 0.36883 -0.35972 0.37253 -0.35972 0.37654 C -0.35972 0.38457 -0.35851 0.38982 -0.35729 0.39691 C -0.35764 0.40463 -0.35799 0.41204 -0.35851 0.41975 C -0.35885 0.42284 -0.35972 0.42562 -0.35972 0.4287 C -0.35972 0.4321 -0.35885 0.43488 -0.35851 0.43796 C -0.35799 0.44167 -0.35781 0.44568 -0.35729 0.44938 C -0.35694 0.45154 -0.35625 0.4537 -0.3559 0.45617 C -0.35538 0.45988 -0.35503 0.46389 -0.35469 0.46759 C -0.35417 0.47222 -0.35417 0.47685 -0.35347 0.48117 C -0.35295 0.48395 -0.35174 0.4858 -0.35087 0.48796 C -0.35 0.48642 -0.34826 0.48148 -0.34826 0.48364 C -0.34826 0.48611 -0.34983 0.48827 -0.35087 0.49043 C -0.35122 0.49074 -0.35174 0.49043 -0.35208 0.49043 L -0.35347 0.49043 " pathEditMode="relative" rAng="0" ptsTypes="AAAAAAAAAAAAAAAAAAAAAAAAAAAAAAAAAAAAAAAAAAA">
                                      <p:cBhvr>
                                        <p:cTn id="32" dur="2000" fill="hold"/>
                                        <p:tgtEl>
                                          <p:spTgt spid="38"/>
                                        </p:tgtEl>
                                        <p:attrNameLst>
                                          <p:attrName>ppt_x</p:attrName>
                                          <p:attrName>ppt_y</p:attrName>
                                        </p:attrNameLst>
                                      </p:cBhvr>
                                      <p:rCtr x="-18021" y="24722"/>
                                    </p:animMotion>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0" presetClass="path" presetSubtype="0" accel="50000" decel="50000" fill="hold" nodeType="withEffect">
                                  <p:stCondLst>
                                    <p:cond delay="0"/>
                                  </p:stCondLst>
                                  <p:childTnLst>
                                    <p:animMotion origin="layout" path="M -4.72222E-6 4.81481E-6 L -4.72222E-6 4.81481E-6 C -0.00625 4.81481E-6 -0.01232 4.81481E-6 -0.0184 0.00154 C -0.02239 0.00277 -0.02604 0.00648 -0.03003 0.00833 C -0.03211 0.00925 -0.03437 0.00956 -0.03645 0.01049 C -0.04461 0.0145 -0.06475 0.02685 -0.07274 0.02901 L -0.08159 0.03117 C -0.08298 0.03179 -0.0842 0.03271 -0.08559 0.03333 C -0.09288 0.03672 -0.10052 0.03827 -0.10746 0.04228 C -0.12187 0.05061 -0.11545 0.04598 -0.1269 0.05586 C -0.13281 0.0716 -0.12586 0.05555 -0.14253 0.07407 C -0.14722 0.07932 -0.1519 0.08456 -0.15659 0.0895 C -0.16857 0.10092 -0.16805 0.09506 -0.17881 0.10987 C -0.18802 0.12283 -0.19548 0.14012 -0.2059 0.15061 C -0.21614 0.16141 -0.22777 0.16821 -0.2368 0.18209 C -0.24687 0.19753 -0.26319 0.22314 -0.27291 0.23179 L -0.27812 0.23641 C -0.27951 0.24228 -0.28125 0.25061 -0.28333 0.25617 C -0.28437 0.25956 -0.28611 0.26203 -0.28715 0.26543 C -0.29114 0.27654 -0.29062 0.28024 -0.29496 0.29012 C -0.29739 0.29598 -0.29947 0.29783 -0.30277 0.30154 C -0.30555 0.31635 -0.3019 0.30092 -0.30781 0.31296 C -0.31059 0.31851 -0.31562 0.33055 -0.31562 0.33086 C -0.31614 0.33302 -0.31614 0.33549 -0.31701 0.33734 C -0.31875 0.34166 -0.32187 0.34413 -0.32343 0.34876 C -0.32465 0.35277 -0.32413 0.35802 -0.32465 0.36265 C -0.32534 0.3679 -0.32604 0.37314 -0.32725 0.37808 C -0.32777 0.38055 -0.32934 0.3824 -0.33003 0.38487 C -0.33107 0.3895 -0.33125 0.39444 -0.33246 0.39876 C -0.33576 0.40956 -0.33402 0.40493 -0.33767 0.41388 C -0.33802 0.42376 -0.33784 0.43395 -0.33888 0.44351 C -0.33923 0.44629 -0.33993 0.4503 -0.34149 0.4503 C -0.34288 0.4503 -0.34062 0.44598 -0.34027 0.44351 L -0.34149 0.46141 L -0.34027 0.49135 " pathEditMode="relative" rAng="0" ptsTypes="AAAAAAAAAAAAAAAAAAAAAAAAAAAAAAAAAAA">
                                      <p:cBhvr>
                                        <p:cTn id="36" dur="2000" fill="hold"/>
                                        <p:tgtEl>
                                          <p:spTgt spid="39"/>
                                        </p:tgtEl>
                                        <p:attrNameLst>
                                          <p:attrName>ppt_x</p:attrName>
                                          <p:attrName>ppt_y</p:attrName>
                                        </p:attrNameLst>
                                      </p:cBhvr>
                                      <p:rCtr x="-17101" y="24568"/>
                                    </p:animMotion>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0" presetClass="path" presetSubtype="0" accel="50000" decel="50000" fill="hold" nodeType="withEffect">
                                  <p:stCondLst>
                                    <p:cond delay="0"/>
                                  </p:stCondLst>
                                  <p:childTnLst>
                                    <p:animMotion origin="layout" path="M -4.44444E-6 -1.11111E-6 L -4.44444E-6 0.00031 C -0.00086 -1.11111E-6 -0.01666 0.01327 -0.01961 0.0179 C -0.03003 0.03303 -0.01267 0.01605 -0.02743 0.0287 C -0.02934 0.03179 -0.03072 0.03519 -0.03263 0.03796 C -0.03559 0.04198 -0.03888 0.04506 -0.04184 0.04938 C -0.05 0.06204 -0.04079 0.05648 -0.05086 0.06049 C -0.06059 0.07747 -0.05989 0.06883 -0.05989 0.08087 L -0.08316 0.34043 " pathEditMode="relative" rAng="0" ptsTypes="AAAAAAAAA">
                                      <p:cBhvr>
                                        <p:cTn id="40" dur="2000" fill="hold"/>
                                        <p:tgtEl>
                                          <p:spTgt spid="41"/>
                                        </p:tgtEl>
                                        <p:attrNameLst>
                                          <p:attrName>ppt_x</p:attrName>
                                          <p:attrName>ppt_y</p:attrName>
                                        </p:attrNameLst>
                                      </p:cBhvr>
                                      <p:rCtr x="-4167" y="17006"/>
                                    </p:animMotion>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0" presetClass="path" presetSubtype="0" accel="50000" decel="50000" fill="hold" nodeType="withEffect">
                                  <p:stCondLst>
                                    <p:cond delay="0"/>
                                  </p:stCondLst>
                                  <p:childTnLst>
                                    <p:animMotion origin="layout" path="M -0.00138 -0.00741 L -0.00138 -0.0071 C -0.00451 -0.00216 -0.00729 0.0034 -0.01041 0.00833 C -0.01684 0.01883 -0.01388 0.01235 -0.02065 0.01975 C -0.0276 0.02747 -0.03333 0.03951 -0.03732 0.05185 C -0.03975 0.05895 -0.04184 0.06667 -0.04375 0.07438 C -0.04531 0.08117 -0.04531 0.0892 -0.04756 0.09506 C -0.04861 0.09753 -0.05104 0.09661 -0.0526 0.09722 C -0.05347 0.10556 -0.05451 0.11389 -0.0552 0.12253 C -0.0559 0.13086 -0.05572 0.1392 -0.05659 0.14753 C -0.05711 0.15309 -0.05833 0.15803 -0.05902 0.16358 C -0.06006 0.16945 -0.06076 0.17562 -0.06163 0.18179 C -0.06284 0.1892 -0.0644 0.19691 -0.06545 0.20432 C -0.06649 0.21111 -0.06718 0.21821 -0.06805 0.225 C -0.0684 0.23272 -0.06875 0.24012 -0.06927 0.24784 C -0.06944 0.25031 -0.07031 0.25216 -0.07065 0.25463 C -0.07118 0.25833 -0.07135 0.26235 -0.07187 0.26605 C -0.07309 0.27377 -0.07447 0.28117 -0.07569 0.28889 C -0.07621 0.29506 -0.07638 0.30093 -0.07708 0.3071 C -0.07725 0.30957 -0.07829 0.31142 -0.07829 0.31389 C -0.07829 0.34228 -0.08072 0.33673 -0.07569 0.34599 L -0.07569 0.3463 " pathEditMode="relative" rAng="0" ptsTypes="AAAAAAAAAAAAAAAAAAAAAA">
                                      <p:cBhvr>
                                        <p:cTn id="44" dur="2000" fill="hold"/>
                                        <p:tgtEl>
                                          <p:spTgt spid="42"/>
                                        </p:tgtEl>
                                        <p:attrNameLst>
                                          <p:attrName>ppt_x</p:attrName>
                                          <p:attrName>ppt_y</p:attrName>
                                        </p:attrNameLst>
                                      </p:cBhvr>
                                      <p:rCtr x="-3889" y="17685"/>
                                    </p:animMotion>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0" presetClass="path" presetSubtype="0" accel="50000" decel="50000" fill="hold" nodeType="withEffect">
                                  <p:stCondLst>
                                    <p:cond delay="0"/>
                                  </p:stCondLst>
                                  <p:childTnLst>
                                    <p:animMotion origin="layout" path="M -3.05556E-6 -0.00432 L -3.05556E-6 -0.00401 C -0.00312 -0.00061 -0.0059 0.00432 -0.00885 0.00864 C -0.00989 0.0105 -0.01163 0.01142 -0.01284 0.01327 C -0.01805 0.02037 -0.01875 0.02315 -0.02291 0.03148 C -0.03125 0.07284 -0.021 0.02099 -0.02708 0.05648 C -0.02777 0.06111 -0.02882 0.06544 -0.02951 0.07006 C -0.03073 0.07624 -0.03142 0.08241 -0.03264 0.08827 C -0.03958 0.12192 -0.0309 0.07994 -0.03819 0.11729 C -0.04357 0.14568 -0.03836 0.11513 -0.04375 0.14939 C -0.04444 0.15618 -0.04479 0.16297 -0.04514 0.16976 C -0.04566 0.17439 -0.046 0.17902 -0.04652 0.18364 C -0.04705 0.1926 -0.04739 0.20185 -0.04791 0.21081 C -0.04843 0.22223 -0.04843 0.23364 -0.04948 0.24445 C -0.05034 0.25648 -0.05156 0.26204 -0.05364 0.27192 C -0.05399 0.2855 -0.05416 0.29908 -0.05486 0.31297 C -0.05503 0.31513 -0.05607 0.31729 -0.05642 0.31976 C -0.05711 0.32655 -0.05729 0.33334 -0.05764 0.34013 C -0.05885 0.35278 -0.05729 0.35 -0.06198 0.35402 L -0.06302 0.3426 " pathEditMode="relative" rAng="0" ptsTypes="AAAAAAAAAAAAAAAAAAAA">
                                      <p:cBhvr>
                                        <p:cTn id="48" dur="2000" fill="hold"/>
                                        <p:tgtEl>
                                          <p:spTgt spid="43"/>
                                        </p:tgtEl>
                                        <p:attrNameLst>
                                          <p:attrName>ppt_x</p:attrName>
                                          <p:attrName>ppt_y</p:attrName>
                                        </p:attrNameLst>
                                      </p:cBhvr>
                                      <p:rCtr x="-3160" y="17901"/>
                                    </p:animMotion>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0" presetClass="path" presetSubtype="0" accel="50000" decel="50000" fill="hold" nodeType="withEffect">
                                  <p:stCondLst>
                                    <p:cond delay="0"/>
                                  </p:stCondLst>
                                  <p:childTnLst>
                                    <p:animMotion origin="layout" path="M -4.44444E-6 0.00648 L -4.44444E-6 0.00679 C 0.00278 0.00956 0.00521 0.01327 0.00851 0.01604 C 0.01025 0.01728 0.01285 0.01728 0.01476 0.0179 C 0.02674 0.02191 0.01858 0.01882 0.03351 0.02253 C 0.03594 0.02314 0.03855 0.02376 0.04115 0.02438 C 0.04167 0.02654 0.04132 0.02962 0.04254 0.03055 C 0.04497 0.03271 0.04827 0.03179 0.05122 0.0324 C 0.0573 0.03425 0.05816 0.03456 0.06372 0.03672 C 0.0665 0.03796 0.06945 0.03981 0.0724 0.04104 C 0.08143 0.04444 0.09132 0.04753 0.10018 0.04876 C 0.11164 0.05123 0.14202 0.05246 0.15053 0.05308 C 0.15244 0.05432 0.15469 0.05586 0.15643 0.0574 C 0.15869 0.05925 0.16077 0.06141 0.16303 0.06358 C 0.16459 0.06481 0.16632 0.06635 0.16806 0.06759 C 0.17292 0.08055 0.16754 0.0679 0.17414 0.07808 C 0.18073 0.08734 0.18178 0.09074 0.18664 0.10061 C 0.18716 0.10432 0.18733 0.10771 0.18803 0.11111 C 0.18855 0.11296 0.18994 0.11481 0.19063 0.11697 C 0.1915 0.12067 0.19219 0.12407 0.19306 0.12746 C 0.19341 0.13148 0.19341 0.1358 0.19428 0.13981 C 0.19462 0.14166 0.19636 0.14197 0.19671 0.14413 C 0.19757 0.14876 0.19775 0.1537 0.19792 0.15864 C 0.19827 0.17283 0.19792 0.18734 0.19792 0.20246 L 0.19966 0.20246 " pathEditMode="relative" rAng="0" ptsTypes="AAAAAAAAAAAAAAAAAAAAAAAAA">
                                      <p:cBhvr>
                                        <p:cTn id="52" dur="2000" fill="hold"/>
                                        <p:tgtEl>
                                          <p:spTgt spid="44"/>
                                        </p:tgtEl>
                                        <p:attrNameLst>
                                          <p:attrName>ppt_x</p:attrName>
                                          <p:attrName>ppt_y</p:attrName>
                                        </p:attrNameLst>
                                      </p:cBhvr>
                                      <p:rCtr x="9983" y="9784"/>
                                    </p:animMotion>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0" presetClass="path" presetSubtype="0" accel="50000" decel="50000" fill="hold" nodeType="withEffect">
                                  <p:stCondLst>
                                    <p:cond delay="0"/>
                                  </p:stCondLst>
                                  <p:childTnLst>
                                    <p:animMotion origin="layout" path="M -3.05556E-6 -0.00864 L -3.05556E-6 -0.00833 L 0.01077 -2.34568E-6 C 0.0125 0.00155 0.01389 0.0034 0.0158 0.00463 C 0.01823 0.00618 0.02049 0.00741 0.02309 0.00926 C 0.03872 0.02006 0.02101 0.00895 0.03403 0.01636 C 0.03542 0.01698 0.03664 0.0179 0.03802 0.01852 C 0.0408 0.02006 0.04375 0.0213 0.04653 0.02284 C 0.04775 0.02377 0.04896 0.025 0.05018 0.02531 C 0.05434 0.02716 0.05868 0.02809 0.0625 0.02963 L 0.06875 0.03272 C 0.07327 0.03426 0.07795 0.03488 0.08229 0.03673 C 0.09063 0.04167 0.0941 0.04352 0.1033 0.04599 C 0.11198 0.04846 0.13282 0.05031 0.13924 0.05093 C 0.14584 0.05309 0.15261 0.05371 0.15886 0.05772 C 0.16007 0.05834 0.16146 0.05895 0.16268 0.05988 C 0.17188 0.06883 0.16615 0.06482 0.17483 0.07624 C 0.17657 0.07809 0.17848 0.07901 0.17986 0.08087 C 0.19045 0.09259 0.18334 0.08827 0.19236 0.09259 C 0.19723 0.09722 0.19844 0.09661 0.20209 0.10618 C 0.21111 0.12871 0.19948 0.10587 0.20695 0.11976 C 0.20643 0.12253 0.20504 0.12408 0.20469 0.12716 C 0.20348 0.13642 0.20087 0.14969 0.20591 0.1571 C 0.20712 0.15926 0.20903 0.15988 0.21077 0.16111 C 0.21111 0.16389 0.21181 0.16636 0.21198 0.16852 C 0.21337 0.18766 0.21337 0.18982 0.21337 0.20371 L 0.21337 0.20062 " pathEditMode="relative" rAng="0" ptsTypes="AAAAAAAAAAAAAAAAAAAAAAAAAAA">
                                      <p:cBhvr>
                                        <p:cTn id="56" dur="2000" fill="hold"/>
                                        <p:tgtEl>
                                          <p:spTgt spid="45"/>
                                        </p:tgtEl>
                                        <p:attrNameLst>
                                          <p:attrName>ppt_x</p:attrName>
                                          <p:attrName>ppt_y</p:attrName>
                                        </p:attrNameLst>
                                      </p:cBhvr>
                                      <p:rCtr x="10660" y="10617"/>
                                    </p:animMotion>
                                  </p:childTnLst>
                                </p:cTn>
                              </p:par>
                              <p:par>
                                <p:cTn id="57" presetID="1" presetClass="entr" presetSubtype="0"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0" presetClass="path" presetSubtype="0" accel="50000" decel="50000" fill="hold" nodeType="withEffect">
                                  <p:stCondLst>
                                    <p:cond delay="0"/>
                                  </p:stCondLst>
                                  <p:childTnLst>
                                    <p:animMotion origin="layout" path="M 5E-6 -0.02161 L 5E-6 -0.0213 C 0.00834 -0.01975 0.01685 -0.01729 0.02535 -0.01512 C 0.04323 -0.01111 0.06181 -0.01019 0.07969 -0.0037 C 0.08334 -0.00247 0.08577 0.00555 0.08924 0.00741 C 0.10244 0.0142 0.11598 0.01697 0.12935 0.0213 C 0.15591 0.02932 0.16355 0.03055 0.18976 0.03673 C 0.19653 0.04136 0.20504 0.04105 0.21025 0.05062 C 0.21181 0.05309 0.21876 0.09074 0.21997 0.10247 C 0.22014 0.10401 0.21997 0.10555 0.21997 0.1071 L 0.22744 0.19784 " pathEditMode="relative" rAng="0" ptsTypes="AAAAAAAAAAA">
                                      <p:cBhvr>
                                        <p:cTn id="60" dur="2000" fill="hold"/>
                                        <p:tgtEl>
                                          <p:spTgt spid="46"/>
                                        </p:tgtEl>
                                        <p:attrNameLst>
                                          <p:attrName>ppt_x</p:attrName>
                                          <p:attrName>ppt_y</p:attrName>
                                        </p:attrNameLst>
                                      </p:cBhvr>
                                      <p:rCtr x="11372" y="10957"/>
                                    </p:animMotion>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51"/>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nodeType="after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nodeType="afterEffect">
                                  <p:stCondLst>
                                    <p:cond delay="0"/>
                                  </p:stCondLst>
                                  <p:childTnLst>
                                    <p:set>
                                      <p:cBhvr>
                                        <p:cTn id="73" dur="1" fill="hold">
                                          <p:stCondLst>
                                            <p:cond delay="0"/>
                                          </p:stCondLst>
                                        </p:cTn>
                                        <p:tgtEl>
                                          <p:spTgt spid="546"/>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nodeType="afterEffect">
                                  <p:stCondLst>
                                    <p:cond delay="0"/>
                                  </p:stCondLst>
                                  <p:childTnLst>
                                    <p:set>
                                      <p:cBhvr>
                                        <p:cTn id="76" dur="1" fill="hold">
                                          <p:stCondLst>
                                            <p:cond delay="0"/>
                                          </p:stCondLst>
                                        </p:cTn>
                                        <p:tgtEl>
                                          <p:spTgt spid="551"/>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nodeType="afterEffect">
                                  <p:stCondLst>
                                    <p:cond delay="0"/>
                                  </p:stCondLst>
                                  <p:childTnLst>
                                    <p:set>
                                      <p:cBhvr>
                                        <p:cTn id="79" dur="1" fill="hold">
                                          <p:stCondLst>
                                            <p:cond delay="0"/>
                                          </p:stCondLst>
                                        </p:cTn>
                                        <p:tgtEl>
                                          <p:spTgt spid="552"/>
                                        </p:tgtEl>
                                        <p:attrNameLst>
                                          <p:attrName>style.visibility</p:attrName>
                                        </p:attrNameLst>
                                      </p:cBhvr>
                                      <p:to>
                                        <p:strVal val="visible"/>
                                      </p:to>
                                    </p:set>
                                  </p:childTnLst>
                                </p:cTn>
                              </p:par>
                            </p:childTnLst>
                          </p:cTn>
                        </p:par>
                        <p:par>
                          <p:cTn id="80" fill="hold">
                            <p:stCondLst>
                              <p:cond delay="0"/>
                            </p:stCondLst>
                            <p:childTnLst>
                              <p:par>
                                <p:cTn id="81" presetID="1" presetClass="entr" presetSubtype="0" fill="hold" nodeType="afterEffect">
                                  <p:stCondLst>
                                    <p:cond delay="0"/>
                                  </p:stCondLst>
                                  <p:childTnLst>
                                    <p:set>
                                      <p:cBhvr>
                                        <p:cTn id="82" dur="1" fill="hold">
                                          <p:stCondLst>
                                            <p:cond delay="0"/>
                                          </p:stCondLst>
                                        </p:cTn>
                                        <p:tgtEl>
                                          <p:spTgt spid="553"/>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nodeType="afterEffect">
                                  <p:stCondLst>
                                    <p:cond delay="0"/>
                                  </p:stCondLst>
                                  <p:childTnLst>
                                    <p:set>
                                      <p:cBhvr>
                                        <p:cTn id="85" dur="1" fill="hold">
                                          <p:stCondLst>
                                            <p:cond delay="0"/>
                                          </p:stCondLst>
                                        </p:cTn>
                                        <p:tgtEl>
                                          <p:spTgt spid="554"/>
                                        </p:tgtEl>
                                        <p:attrNameLst>
                                          <p:attrName>style.visibility</p:attrName>
                                        </p:attrNameLst>
                                      </p:cBhvr>
                                      <p:to>
                                        <p:strVal val="visible"/>
                                      </p:to>
                                    </p:set>
                                  </p:childTnLst>
                                </p:cTn>
                              </p:par>
                            </p:childTnLst>
                          </p:cTn>
                        </p:par>
                        <p:par>
                          <p:cTn id="86" fill="hold">
                            <p:stCondLst>
                              <p:cond delay="0"/>
                            </p:stCondLst>
                            <p:childTnLst>
                              <p:par>
                                <p:cTn id="87" presetID="1" presetClass="entr" presetSubtype="0" fill="hold" nodeType="afterEffect">
                                  <p:stCondLst>
                                    <p:cond delay="0"/>
                                  </p:stCondLst>
                                  <p:childTnLst>
                                    <p:set>
                                      <p:cBhvr>
                                        <p:cTn id="88" dur="1" fill="hold">
                                          <p:stCondLst>
                                            <p:cond delay="0"/>
                                          </p:stCondLst>
                                        </p:cTn>
                                        <p:tgtEl>
                                          <p:spTgt spid="555"/>
                                        </p:tgtEl>
                                        <p:attrNameLst>
                                          <p:attrName>style.visibility</p:attrName>
                                        </p:attrNameLst>
                                      </p:cBhvr>
                                      <p:to>
                                        <p:strVal val="visible"/>
                                      </p:to>
                                    </p:set>
                                  </p:childTnLst>
                                </p:cTn>
                              </p:par>
                            </p:childTnLst>
                          </p:cTn>
                        </p:par>
                        <p:par>
                          <p:cTn id="89" fill="hold">
                            <p:stCondLst>
                              <p:cond delay="0"/>
                            </p:stCondLst>
                            <p:childTnLst>
                              <p:par>
                                <p:cTn id="90" presetID="1" presetClass="entr" presetSubtype="0" fill="hold" nodeType="afterEffect">
                                  <p:stCondLst>
                                    <p:cond delay="0"/>
                                  </p:stCondLst>
                                  <p:childTnLst>
                                    <p:set>
                                      <p:cBhvr>
                                        <p:cTn id="91" dur="1" fill="hold">
                                          <p:stCondLst>
                                            <p:cond delay="0"/>
                                          </p:stCondLst>
                                        </p:cTn>
                                        <p:tgtEl>
                                          <p:spTgt spid="556"/>
                                        </p:tgtEl>
                                        <p:attrNameLst>
                                          <p:attrName>style.visibility</p:attrName>
                                        </p:attrNameLst>
                                      </p:cBhvr>
                                      <p:to>
                                        <p:strVal val="visible"/>
                                      </p:to>
                                    </p:set>
                                  </p:childTnLst>
                                </p:cTn>
                              </p:par>
                            </p:childTnLst>
                          </p:cTn>
                        </p:par>
                        <p:par>
                          <p:cTn id="92" fill="hold">
                            <p:stCondLst>
                              <p:cond delay="0"/>
                            </p:stCondLst>
                            <p:childTnLst>
                              <p:par>
                                <p:cTn id="93" presetID="1" presetClass="entr" presetSubtype="0" fill="hold" nodeType="afterEffect">
                                  <p:stCondLst>
                                    <p:cond delay="0"/>
                                  </p:stCondLst>
                                  <p:childTnLst>
                                    <p:set>
                                      <p:cBhvr>
                                        <p:cTn id="94" dur="1" fill="hold">
                                          <p:stCondLst>
                                            <p:cond delay="0"/>
                                          </p:stCondLst>
                                        </p:cTn>
                                        <p:tgtEl>
                                          <p:spTgt spid="557"/>
                                        </p:tgtEl>
                                        <p:attrNameLst>
                                          <p:attrName>style.visibility</p:attrName>
                                        </p:attrNameLst>
                                      </p:cBhvr>
                                      <p:to>
                                        <p:strVal val="visible"/>
                                      </p:to>
                                    </p:set>
                                  </p:childTnLst>
                                </p:cTn>
                              </p:par>
                            </p:childTnLst>
                          </p:cTn>
                        </p:par>
                        <p:par>
                          <p:cTn id="95" fill="hold">
                            <p:stCondLst>
                              <p:cond delay="0"/>
                            </p:stCondLst>
                            <p:childTnLst>
                              <p:par>
                                <p:cTn id="96" presetID="1" presetClass="entr" presetSubtype="0" fill="hold" nodeType="afterEffect">
                                  <p:stCondLst>
                                    <p:cond delay="0"/>
                                  </p:stCondLst>
                                  <p:childTnLst>
                                    <p:set>
                                      <p:cBhvr>
                                        <p:cTn id="97" dur="1" fill="hold">
                                          <p:stCondLst>
                                            <p:cond delay="0"/>
                                          </p:stCondLst>
                                        </p:cTn>
                                        <p:tgtEl>
                                          <p:spTgt spid="558"/>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572"/>
                                        </p:tgtEl>
                                        <p:attrNameLst>
                                          <p:attrName>style.visibility</p:attrName>
                                        </p:attrNameLst>
                                      </p:cBhvr>
                                      <p:to>
                                        <p:strVal val="visible"/>
                                      </p:to>
                                    </p:set>
                                  </p:childTnLst>
                                </p:cTn>
                              </p:par>
                              <p:par>
                                <p:cTn id="102" presetID="2" presetClass="entr" presetSubtype="1" fill="hold" grpId="0" nodeType="withEffect">
                                  <p:stCondLst>
                                    <p:cond delay="0"/>
                                  </p:stCondLst>
                                  <p:childTnLst>
                                    <p:set>
                                      <p:cBhvr>
                                        <p:cTn id="103" dur="1" fill="hold">
                                          <p:stCondLst>
                                            <p:cond delay="0"/>
                                          </p:stCondLst>
                                        </p:cTn>
                                        <p:tgtEl>
                                          <p:spTgt spid="562"/>
                                        </p:tgtEl>
                                        <p:attrNameLst>
                                          <p:attrName>style.visibility</p:attrName>
                                        </p:attrNameLst>
                                      </p:cBhvr>
                                      <p:to>
                                        <p:strVal val="visible"/>
                                      </p:to>
                                    </p:set>
                                    <p:anim calcmode="lin" valueType="num">
                                      <p:cBhvr additive="base">
                                        <p:cTn id="104" dur="500" fill="hold"/>
                                        <p:tgtEl>
                                          <p:spTgt spid="562"/>
                                        </p:tgtEl>
                                        <p:attrNameLst>
                                          <p:attrName>ppt_x</p:attrName>
                                        </p:attrNameLst>
                                      </p:cBhvr>
                                      <p:tavLst>
                                        <p:tav tm="0">
                                          <p:val>
                                            <p:strVal val="#ppt_x"/>
                                          </p:val>
                                        </p:tav>
                                        <p:tav tm="100000">
                                          <p:val>
                                            <p:strVal val="#ppt_x"/>
                                          </p:val>
                                        </p:tav>
                                      </p:tavLst>
                                    </p:anim>
                                    <p:anim calcmode="lin" valueType="num">
                                      <p:cBhvr additive="base">
                                        <p:cTn id="105" dur="500" fill="hold"/>
                                        <p:tgtEl>
                                          <p:spTgt spid="562"/>
                                        </p:tgtEl>
                                        <p:attrNameLst>
                                          <p:attrName>ppt_y</p:attrName>
                                        </p:attrNameLst>
                                      </p:cBhvr>
                                      <p:tavLst>
                                        <p:tav tm="0">
                                          <p:val>
                                            <p:strVal val="0-#ppt_h/2"/>
                                          </p:val>
                                        </p:tav>
                                        <p:tav tm="100000">
                                          <p:val>
                                            <p:strVal val="#ppt_y"/>
                                          </p:val>
                                        </p:tav>
                                      </p:tavLst>
                                    </p:anim>
                                  </p:childTnLst>
                                </p:cTn>
                              </p:par>
                              <p:par>
                                <p:cTn id="106" presetID="2" presetClass="entr" presetSubtype="1" fill="hold" grpId="0" nodeType="withEffect">
                                  <p:stCondLst>
                                    <p:cond delay="0"/>
                                  </p:stCondLst>
                                  <p:childTnLst>
                                    <p:set>
                                      <p:cBhvr>
                                        <p:cTn id="107" dur="1" fill="hold">
                                          <p:stCondLst>
                                            <p:cond delay="0"/>
                                          </p:stCondLst>
                                        </p:cTn>
                                        <p:tgtEl>
                                          <p:spTgt spid="563"/>
                                        </p:tgtEl>
                                        <p:attrNameLst>
                                          <p:attrName>style.visibility</p:attrName>
                                        </p:attrNameLst>
                                      </p:cBhvr>
                                      <p:to>
                                        <p:strVal val="visible"/>
                                      </p:to>
                                    </p:set>
                                    <p:anim calcmode="lin" valueType="num">
                                      <p:cBhvr additive="base">
                                        <p:cTn id="108" dur="500" fill="hold"/>
                                        <p:tgtEl>
                                          <p:spTgt spid="563"/>
                                        </p:tgtEl>
                                        <p:attrNameLst>
                                          <p:attrName>ppt_x</p:attrName>
                                        </p:attrNameLst>
                                      </p:cBhvr>
                                      <p:tavLst>
                                        <p:tav tm="0">
                                          <p:val>
                                            <p:strVal val="#ppt_x"/>
                                          </p:val>
                                        </p:tav>
                                        <p:tav tm="100000">
                                          <p:val>
                                            <p:strVal val="#ppt_x"/>
                                          </p:val>
                                        </p:tav>
                                      </p:tavLst>
                                    </p:anim>
                                    <p:anim calcmode="lin" valueType="num">
                                      <p:cBhvr additive="base">
                                        <p:cTn id="109" dur="500" fill="hold"/>
                                        <p:tgtEl>
                                          <p:spTgt spid="563"/>
                                        </p:tgtEl>
                                        <p:attrNameLst>
                                          <p:attrName>ppt_y</p:attrName>
                                        </p:attrNameLst>
                                      </p:cBhvr>
                                      <p:tavLst>
                                        <p:tav tm="0">
                                          <p:val>
                                            <p:strVal val="0-#ppt_h/2"/>
                                          </p:val>
                                        </p:tav>
                                        <p:tav tm="100000">
                                          <p:val>
                                            <p:strVal val="#ppt_y"/>
                                          </p:val>
                                        </p:tav>
                                      </p:tavLst>
                                    </p:anim>
                                  </p:childTnLst>
                                </p:cTn>
                              </p:par>
                              <p:par>
                                <p:cTn id="110" presetID="2" presetClass="entr" presetSubtype="1" fill="hold" grpId="0" nodeType="withEffect">
                                  <p:stCondLst>
                                    <p:cond delay="0"/>
                                  </p:stCondLst>
                                  <p:childTnLst>
                                    <p:set>
                                      <p:cBhvr>
                                        <p:cTn id="111" dur="1" fill="hold">
                                          <p:stCondLst>
                                            <p:cond delay="0"/>
                                          </p:stCondLst>
                                        </p:cTn>
                                        <p:tgtEl>
                                          <p:spTgt spid="564"/>
                                        </p:tgtEl>
                                        <p:attrNameLst>
                                          <p:attrName>style.visibility</p:attrName>
                                        </p:attrNameLst>
                                      </p:cBhvr>
                                      <p:to>
                                        <p:strVal val="visible"/>
                                      </p:to>
                                    </p:set>
                                    <p:anim calcmode="lin" valueType="num">
                                      <p:cBhvr additive="base">
                                        <p:cTn id="112" dur="500" fill="hold"/>
                                        <p:tgtEl>
                                          <p:spTgt spid="564"/>
                                        </p:tgtEl>
                                        <p:attrNameLst>
                                          <p:attrName>ppt_x</p:attrName>
                                        </p:attrNameLst>
                                      </p:cBhvr>
                                      <p:tavLst>
                                        <p:tav tm="0">
                                          <p:val>
                                            <p:strVal val="#ppt_x"/>
                                          </p:val>
                                        </p:tav>
                                        <p:tav tm="100000">
                                          <p:val>
                                            <p:strVal val="#ppt_x"/>
                                          </p:val>
                                        </p:tav>
                                      </p:tavLst>
                                    </p:anim>
                                    <p:anim calcmode="lin" valueType="num">
                                      <p:cBhvr additive="base">
                                        <p:cTn id="113" dur="500" fill="hold"/>
                                        <p:tgtEl>
                                          <p:spTgt spid="564"/>
                                        </p:tgtEl>
                                        <p:attrNameLst>
                                          <p:attrName>ppt_y</p:attrName>
                                        </p:attrNameLst>
                                      </p:cBhvr>
                                      <p:tavLst>
                                        <p:tav tm="0">
                                          <p:val>
                                            <p:strVal val="0-#ppt_h/2"/>
                                          </p:val>
                                        </p:tav>
                                        <p:tav tm="100000">
                                          <p:val>
                                            <p:strVal val="#ppt_y"/>
                                          </p:val>
                                        </p:tav>
                                      </p:tavLst>
                                    </p:anim>
                                  </p:childTnLst>
                                </p:cTn>
                              </p:par>
                              <p:par>
                                <p:cTn id="114" presetID="2" presetClass="entr" presetSubtype="1" fill="hold" grpId="0" nodeType="withEffect">
                                  <p:stCondLst>
                                    <p:cond delay="0"/>
                                  </p:stCondLst>
                                  <p:childTnLst>
                                    <p:set>
                                      <p:cBhvr>
                                        <p:cTn id="115" dur="1" fill="hold">
                                          <p:stCondLst>
                                            <p:cond delay="0"/>
                                          </p:stCondLst>
                                        </p:cTn>
                                        <p:tgtEl>
                                          <p:spTgt spid="566"/>
                                        </p:tgtEl>
                                        <p:attrNameLst>
                                          <p:attrName>style.visibility</p:attrName>
                                        </p:attrNameLst>
                                      </p:cBhvr>
                                      <p:to>
                                        <p:strVal val="visible"/>
                                      </p:to>
                                    </p:set>
                                    <p:anim calcmode="lin" valueType="num">
                                      <p:cBhvr additive="base">
                                        <p:cTn id="116" dur="500" fill="hold"/>
                                        <p:tgtEl>
                                          <p:spTgt spid="566"/>
                                        </p:tgtEl>
                                        <p:attrNameLst>
                                          <p:attrName>ppt_x</p:attrName>
                                        </p:attrNameLst>
                                      </p:cBhvr>
                                      <p:tavLst>
                                        <p:tav tm="0">
                                          <p:val>
                                            <p:strVal val="#ppt_x"/>
                                          </p:val>
                                        </p:tav>
                                        <p:tav tm="100000">
                                          <p:val>
                                            <p:strVal val="#ppt_x"/>
                                          </p:val>
                                        </p:tav>
                                      </p:tavLst>
                                    </p:anim>
                                    <p:anim calcmode="lin" valueType="num">
                                      <p:cBhvr additive="base">
                                        <p:cTn id="117" dur="500" fill="hold"/>
                                        <p:tgtEl>
                                          <p:spTgt spid="566"/>
                                        </p:tgtEl>
                                        <p:attrNameLst>
                                          <p:attrName>ppt_y</p:attrName>
                                        </p:attrNameLst>
                                      </p:cBhvr>
                                      <p:tavLst>
                                        <p:tav tm="0">
                                          <p:val>
                                            <p:strVal val="0-#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567"/>
                                        </p:tgtEl>
                                        <p:attrNameLst>
                                          <p:attrName>style.visibility</p:attrName>
                                        </p:attrNameLst>
                                      </p:cBhvr>
                                      <p:to>
                                        <p:strVal val="visible"/>
                                      </p:to>
                                    </p:set>
                                    <p:anim calcmode="lin" valueType="num">
                                      <p:cBhvr additive="base">
                                        <p:cTn id="120" dur="500" fill="hold"/>
                                        <p:tgtEl>
                                          <p:spTgt spid="567"/>
                                        </p:tgtEl>
                                        <p:attrNameLst>
                                          <p:attrName>ppt_x</p:attrName>
                                        </p:attrNameLst>
                                      </p:cBhvr>
                                      <p:tavLst>
                                        <p:tav tm="0">
                                          <p:val>
                                            <p:strVal val="#ppt_x"/>
                                          </p:val>
                                        </p:tav>
                                        <p:tav tm="100000">
                                          <p:val>
                                            <p:strVal val="#ppt_x"/>
                                          </p:val>
                                        </p:tav>
                                      </p:tavLst>
                                    </p:anim>
                                    <p:anim calcmode="lin" valueType="num">
                                      <p:cBhvr additive="base">
                                        <p:cTn id="121" dur="500" fill="hold"/>
                                        <p:tgtEl>
                                          <p:spTgt spid="567"/>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0"/>
                                  </p:stCondLst>
                                  <p:childTnLst>
                                    <p:set>
                                      <p:cBhvr>
                                        <p:cTn id="123" dur="1" fill="hold">
                                          <p:stCondLst>
                                            <p:cond delay="0"/>
                                          </p:stCondLst>
                                        </p:cTn>
                                        <p:tgtEl>
                                          <p:spTgt spid="565"/>
                                        </p:tgtEl>
                                        <p:attrNameLst>
                                          <p:attrName>style.visibility</p:attrName>
                                        </p:attrNameLst>
                                      </p:cBhvr>
                                      <p:to>
                                        <p:strVal val="visible"/>
                                      </p:to>
                                    </p:set>
                                    <p:anim calcmode="lin" valueType="num">
                                      <p:cBhvr additive="base">
                                        <p:cTn id="124" dur="500" fill="hold"/>
                                        <p:tgtEl>
                                          <p:spTgt spid="565"/>
                                        </p:tgtEl>
                                        <p:attrNameLst>
                                          <p:attrName>ppt_x</p:attrName>
                                        </p:attrNameLst>
                                      </p:cBhvr>
                                      <p:tavLst>
                                        <p:tav tm="0">
                                          <p:val>
                                            <p:strVal val="#ppt_x"/>
                                          </p:val>
                                        </p:tav>
                                        <p:tav tm="100000">
                                          <p:val>
                                            <p:strVal val="#ppt_x"/>
                                          </p:val>
                                        </p:tav>
                                      </p:tavLst>
                                    </p:anim>
                                    <p:anim calcmode="lin" valueType="num">
                                      <p:cBhvr additive="base">
                                        <p:cTn id="125" dur="500" fill="hold"/>
                                        <p:tgtEl>
                                          <p:spTgt spid="565"/>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0"/>
                                  </p:stCondLst>
                                  <p:childTnLst>
                                    <p:set>
                                      <p:cBhvr>
                                        <p:cTn id="127" dur="1" fill="hold">
                                          <p:stCondLst>
                                            <p:cond delay="0"/>
                                          </p:stCondLst>
                                        </p:cTn>
                                        <p:tgtEl>
                                          <p:spTgt spid="570"/>
                                        </p:tgtEl>
                                        <p:attrNameLst>
                                          <p:attrName>style.visibility</p:attrName>
                                        </p:attrNameLst>
                                      </p:cBhvr>
                                      <p:to>
                                        <p:strVal val="visible"/>
                                      </p:to>
                                    </p:set>
                                    <p:anim calcmode="lin" valueType="num">
                                      <p:cBhvr additive="base">
                                        <p:cTn id="128" dur="500" fill="hold"/>
                                        <p:tgtEl>
                                          <p:spTgt spid="570"/>
                                        </p:tgtEl>
                                        <p:attrNameLst>
                                          <p:attrName>ppt_x</p:attrName>
                                        </p:attrNameLst>
                                      </p:cBhvr>
                                      <p:tavLst>
                                        <p:tav tm="0">
                                          <p:val>
                                            <p:strVal val="#ppt_x"/>
                                          </p:val>
                                        </p:tav>
                                        <p:tav tm="100000">
                                          <p:val>
                                            <p:strVal val="#ppt_x"/>
                                          </p:val>
                                        </p:tav>
                                      </p:tavLst>
                                    </p:anim>
                                    <p:anim calcmode="lin" valueType="num">
                                      <p:cBhvr additive="base">
                                        <p:cTn id="129" dur="500" fill="hold"/>
                                        <p:tgtEl>
                                          <p:spTgt spid="570"/>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0"/>
                                  </p:stCondLst>
                                  <p:childTnLst>
                                    <p:set>
                                      <p:cBhvr>
                                        <p:cTn id="131" dur="1" fill="hold">
                                          <p:stCondLst>
                                            <p:cond delay="0"/>
                                          </p:stCondLst>
                                        </p:cTn>
                                        <p:tgtEl>
                                          <p:spTgt spid="569"/>
                                        </p:tgtEl>
                                        <p:attrNameLst>
                                          <p:attrName>style.visibility</p:attrName>
                                        </p:attrNameLst>
                                      </p:cBhvr>
                                      <p:to>
                                        <p:strVal val="visible"/>
                                      </p:to>
                                    </p:set>
                                    <p:anim calcmode="lin" valueType="num">
                                      <p:cBhvr additive="base">
                                        <p:cTn id="132" dur="500" fill="hold"/>
                                        <p:tgtEl>
                                          <p:spTgt spid="569"/>
                                        </p:tgtEl>
                                        <p:attrNameLst>
                                          <p:attrName>ppt_x</p:attrName>
                                        </p:attrNameLst>
                                      </p:cBhvr>
                                      <p:tavLst>
                                        <p:tav tm="0">
                                          <p:val>
                                            <p:strVal val="#ppt_x"/>
                                          </p:val>
                                        </p:tav>
                                        <p:tav tm="100000">
                                          <p:val>
                                            <p:strVal val="#ppt_x"/>
                                          </p:val>
                                        </p:tav>
                                      </p:tavLst>
                                    </p:anim>
                                    <p:anim calcmode="lin" valueType="num">
                                      <p:cBhvr additive="base">
                                        <p:cTn id="133" dur="500" fill="hold"/>
                                        <p:tgtEl>
                                          <p:spTgt spid="569"/>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0"/>
                                  </p:stCondLst>
                                  <p:childTnLst>
                                    <p:set>
                                      <p:cBhvr>
                                        <p:cTn id="135" dur="1" fill="hold">
                                          <p:stCondLst>
                                            <p:cond delay="0"/>
                                          </p:stCondLst>
                                        </p:cTn>
                                        <p:tgtEl>
                                          <p:spTgt spid="568"/>
                                        </p:tgtEl>
                                        <p:attrNameLst>
                                          <p:attrName>style.visibility</p:attrName>
                                        </p:attrNameLst>
                                      </p:cBhvr>
                                      <p:to>
                                        <p:strVal val="visible"/>
                                      </p:to>
                                    </p:set>
                                    <p:anim calcmode="lin" valueType="num">
                                      <p:cBhvr additive="base">
                                        <p:cTn id="136" dur="500" fill="hold"/>
                                        <p:tgtEl>
                                          <p:spTgt spid="568"/>
                                        </p:tgtEl>
                                        <p:attrNameLst>
                                          <p:attrName>ppt_x</p:attrName>
                                        </p:attrNameLst>
                                      </p:cBhvr>
                                      <p:tavLst>
                                        <p:tav tm="0">
                                          <p:val>
                                            <p:strVal val="#ppt_x"/>
                                          </p:val>
                                        </p:tav>
                                        <p:tav tm="100000">
                                          <p:val>
                                            <p:strVal val="#ppt_x"/>
                                          </p:val>
                                        </p:tav>
                                      </p:tavLst>
                                    </p:anim>
                                    <p:anim calcmode="lin" valueType="num">
                                      <p:cBhvr additive="base">
                                        <p:cTn id="137" dur="500" fill="hold"/>
                                        <p:tgtEl>
                                          <p:spTgt spid="568"/>
                                        </p:tgtEl>
                                        <p:attrNameLst>
                                          <p:attrName>ppt_y</p:attrName>
                                        </p:attrNameLst>
                                      </p:cBhvr>
                                      <p:tavLst>
                                        <p:tav tm="0">
                                          <p:val>
                                            <p:strVal val="0-#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nodeType="clickEffect">
                                  <p:stCondLst>
                                    <p:cond delay="0"/>
                                  </p:stCondLst>
                                  <p:childTnLst>
                                    <p:set>
                                      <p:cBhvr>
                                        <p:cTn id="141" dur="1" fill="hold">
                                          <p:stCondLst>
                                            <p:cond delay="0"/>
                                          </p:stCondLst>
                                        </p:cTn>
                                        <p:tgtEl>
                                          <p:spTgt spid="577"/>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573"/>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579"/>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581"/>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583"/>
                                        </p:tgtEl>
                                        <p:attrNameLst>
                                          <p:attrName>style.visibility</p:attrName>
                                        </p:attrNameLst>
                                      </p:cBhvr>
                                      <p:to>
                                        <p:strVal val="visible"/>
                                      </p:to>
                                    </p:set>
                                  </p:childTnLst>
                                </p:cTn>
                              </p:par>
                              <p:par>
                                <p:cTn id="150" presetID="1" presetClass="entr" presetSubtype="0" fill="hold" nodeType="withEffect">
                                  <p:stCondLst>
                                    <p:cond delay="0"/>
                                  </p:stCondLst>
                                  <p:childTnLst>
                                    <p:set>
                                      <p:cBhvr>
                                        <p:cTn id="151" dur="1" fill="hold">
                                          <p:stCondLst>
                                            <p:cond delay="0"/>
                                          </p:stCondLst>
                                        </p:cTn>
                                        <p:tgtEl>
                                          <p:spTgt spid="586"/>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62" grpId="0" animBg="1"/>
      <p:bldP spid="563" grpId="0" animBg="1"/>
      <p:bldP spid="564" grpId="0" animBg="1"/>
      <p:bldP spid="565" grpId="0" animBg="1"/>
      <p:bldP spid="566" grpId="0" animBg="1"/>
      <p:bldP spid="567" grpId="0" animBg="1"/>
      <p:bldP spid="568" grpId="0" animBg="1"/>
      <p:bldP spid="569" grpId="0" animBg="1"/>
      <p:bldP spid="570" grpId="0" animBg="1"/>
      <p:bldP spid="572" grpId="0"/>
      <p:bldP spid="573" grpId="0" animBg="1"/>
      <p:bldP spid="579" grpId="0" animBg="1"/>
      <p:bldP spid="581" grpId="0" animBg="1"/>
      <p:bldP spid="58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24"/>
          <p:cNvSpPr txBox="1">
            <a:spLocks noGrp="1"/>
          </p:cNvSpPr>
          <p:nvPr>
            <p:ph type="ctrTitle"/>
          </p:nvPr>
        </p:nvSpPr>
        <p:spPr>
          <a:xfrm>
            <a:off x="179512" y="3075806"/>
            <a:ext cx="4684539"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fr-FR" sz="3600" b="0" dirty="0"/>
              <a:t>Implémentation &amp; évaluation : </a:t>
            </a:r>
            <a:endParaRPr sz="3600" b="0" dirty="0"/>
          </a:p>
        </p:txBody>
      </p:sp>
      <p:sp>
        <p:nvSpPr>
          <p:cNvPr id="557" name="Google Shape;557;p2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18</a:t>
            </a:fld>
            <a:endParaRPr/>
          </a:p>
        </p:txBody>
      </p:sp>
      <p:sp>
        <p:nvSpPr>
          <p:cNvPr id="558" name="Google Shape;558;p2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fr-FR" sz="12000" b="1">
                <a:solidFill>
                  <a:srgbClr val="3F5378"/>
                </a:solidFill>
                <a:latin typeface="Roboto Condensed"/>
                <a:ea typeface="Roboto Condensed"/>
                <a:cs typeface="Roboto Condensed"/>
                <a:sym typeface="Roboto Condensed"/>
              </a:rPr>
              <a:t>4</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19</a:t>
            </a:fld>
            <a:endParaRPr/>
          </a:p>
        </p:txBody>
      </p:sp>
      <p:cxnSp>
        <p:nvCxnSpPr>
          <p:cNvPr id="607" name="Google Shape;607;p25"/>
          <p:cNvCxnSpPr>
            <a:cxnSpLocks/>
          </p:cNvCxnSpPr>
          <p:nvPr/>
        </p:nvCxnSpPr>
        <p:spPr>
          <a:xfrm>
            <a:off x="5243520" y="2775831"/>
            <a:ext cx="1705876" cy="352563"/>
          </a:xfrm>
          <a:prstGeom prst="bentConnector3">
            <a:avLst>
              <a:gd name="adj1" fmla="val 50000"/>
            </a:avLst>
          </a:prstGeom>
          <a:noFill/>
          <a:ln w="38100" cap="flat" cmpd="sng">
            <a:solidFill>
              <a:schemeClr val="tx1"/>
            </a:solidFill>
            <a:prstDash val="solid"/>
            <a:round/>
            <a:headEnd type="none" w="sm" len="sm"/>
            <a:tailEnd type="stealth" w="med" len="med"/>
          </a:ln>
          <a:effectLst>
            <a:outerShdw blurRad="40000" dist="23000" dir="5400000" rotWithShape="0">
              <a:srgbClr val="000000">
                <a:alpha val="34901"/>
              </a:srgbClr>
            </a:outerShdw>
          </a:effectLst>
        </p:spPr>
      </p:cxnSp>
      <p:pic>
        <p:nvPicPr>
          <p:cNvPr id="608" name="Google Shape;608;p25" descr="C:\Users\hp\Desktop\تنزيل (1).png"/>
          <p:cNvPicPr preferRelativeResize="0"/>
          <p:nvPr/>
        </p:nvPicPr>
        <p:blipFill rotWithShape="1">
          <a:blip r:embed="rId3">
            <a:alphaModFix/>
          </a:blip>
          <a:srcRect/>
          <a:stretch/>
        </p:blipFill>
        <p:spPr>
          <a:xfrm>
            <a:off x="3840935" y="2025903"/>
            <a:ext cx="1434621" cy="1080120"/>
          </a:xfrm>
          <a:prstGeom prst="rect">
            <a:avLst/>
          </a:prstGeom>
          <a:noFill/>
          <a:ln>
            <a:noFill/>
          </a:ln>
          <a:effectLst>
            <a:outerShdw blurRad="292100" dist="139700" dir="2700000" algn="tl" rotWithShape="0">
              <a:srgbClr val="333333">
                <a:alpha val="64705"/>
              </a:srgbClr>
            </a:outerShdw>
          </a:effectLst>
        </p:spPr>
      </p:pic>
      <p:cxnSp>
        <p:nvCxnSpPr>
          <p:cNvPr id="609" name="Google Shape;609;p25"/>
          <p:cNvCxnSpPr>
            <a:cxnSpLocks/>
            <a:stCxn id="608" idx="0"/>
            <a:endCxn id="611" idx="2"/>
          </p:cNvCxnSpPr>
          <p:nvPr/>
        </p:nvCxnSpPr>
        <p:spPr>
          <a:xfrm rot="16200000" flipV="1">
            <a:off x="3901637" y="1369294"/>
            <a:ext cx="1264055" cy="49164"/>
          </a:xfrm>
          <a:prstGeom prst="bentConnector3">
            <a:avLst>
              <a:gd name="adj1" fmla="val 50000"/>
            </a:avLst>
          </a:prstGeom>
          <a:noFill/>
          <a:ln w="38100" cap="flat" cmpd="sng">
            <a:solidFill>
              <a:schemeClr val="tx1"/>
            </a:solidFill>
            <a:prstDash val="solid"/>
            <a:round/>
            <a:headEnd type="none" w="sm" len="sm"/>
            <a:tailEnd type="stealth" w="med" len="med"/>
          </a:ln>
          <a:effectLst>
            <a:outerShdw blurRad="40000" dist="23000" dir="5400000" rotWithShape="0">
              <a:srgbClr val="000000">
                <a:alpha val="34901"/>
              </a:srgbClr>
            </a:outerShdw>
          </a:effectLst>
        </p:spPr>
      </p:cxnSp>
      <p:cxnSp>
        <p:nvCxnSpPr>
          <p:cNvPr id="610" name="Google Shape;610;p25"/>
          <p:cNvCxnSpPr>
            <a:cxnSpLocks/>
          </p:cNvCxnSpPr>
          <p:nvPr/>
        </p:nvCxnSpPr>
        <p:spPr>
          <a:xfrm rot="10800000">
            <a:off x="2178858" y="1450963"/>
            <a:ext cx="1662258" cy="1023361"/>
          </a:xfrm>
          <a:prstGeom prst="bentConnector3">
            <a:avLst>
              <a:gd name="adj1" fmla="val 50000"/>
            </a:avLst>
          </a:prstGeom>
          <a:noFill/>
          <a:ln w="38100" cap="flat" cmpd="sng">
            <a:solidFill>
              <a:schemeClr val="tx1"/>
            </a:solidFill>
            <a:prstDash val="solid"/>
            <a:round/>
            <a:headEnd type="none" w="sm" len="sm"/>
            <a:tailEnd type="stealth" w="med" len="med"/>
          </a:ln>
          <a:effectLst>
            <a:outerShdw blurRad="40000" dist="23000" dir="5400000" rotWithShape="0">
              <a:srgbClr val="000000">
                <a:alpha val="34901"/>
              </a:srgbClr>
            </a:outerShdw>
          </a:effectLst>
        </p:spPr>
      </p:cxnSp>
      <p:pic>
        <p:nvPicPr>
          <p:cNvPr id="611" name="Google Shape;611;p25" descr="Python : définition et utilisation de ce langage informatique"/>
          <p:cNvPicPr preferRelativeResize="0"/>
          <p:nvPr/>
        </p:nvPicPr>
        <p:blipFill rotWithShape="1">
          <a:blip r:embed="rId4">
            <a:alphaModFix/>
          </a:blip>
          <a:srcRect/>
          <a:stretch/>
        </p:blipFill>
        <p:spPr>
          <a:xfrm>
            <a:off x="3696657" y="70163"/>
            <a:ext cx="1624850" cy="691685"/>
          </a:xfrm>
          <a:prstGeom prst="rect">
            <a:avLst/>
          </a:prstGeom>
          <a:noFill/>
          <a:ln>
            <a:noFill/>
          </a:ln>
        </p:spPr>
      </p:pic>
      <p:pic>
        <p:nvPicPr>
          <p:cNvPr id="4" name="Image 3">
            <a:extLst>
              <a:ext uri="{FF2B5EF4-FFF2-40B4-BE49-F238E27FC236}">
                <a16:creationId xmlns:a16="http://schemas.microsoft.com/office/drawing/2014/main" id="{E8112FA3-09F8-23B6-8DD1-CDCD655487F8}"/>
              </a:ext>
            </a:extLst>
          </p:cNvPr>
          <p:cNvPicPr>
            <a:picLocks noChangeAspect="1"/>
          </p:cNvPicPr>
          <p:nvPr/>
        </p:nvPicPr>
        <p:blipFill>
          <a:blip r:embed="rId5"/>
          <a:stretch>
            <a:fillRect/>
          </a:stretch>
        </p:blipFill>
        <p:spPr>
          <a:xfrm>
            <a:off x="6870257" y="779036"/>
            <a:ext cx="2009806" cy="916106"/>
          </a:xfrm>
          <a:prstGeom prst="rect">
            <a:avLst/>
          </a:prstGeom>
        </p:spPr>
      </p:pic>
      <p:sp>
        <p:nvSpPr>
          <p:cNvPr id="2" name="Google Shape;374;p13">
            <a:extLst>
              <a:ext uri="{FF2B5EF4-FFF2-40B4-BE49-F238E27FC236}">
                <a16:creationId xmlns:a16="http://schemas.microsoft.com/office/drawing/2014/main" id="{429C83B0-BC25-A000-0CB6-C8AB0C7AEB77}"/>
              </a:ext>
            </a:extLst>
          </p:cNvPr>
          <p:cNvSpPr txBox="1"/>
          <p:nvPr/>
        </p:nvSpPr>
        <p:spPr>
          <a:xfrm>
            <a:off x="-185833" y="144877"/>
            <a:ext cx="3347658" cy="3539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700" b="1" dirty="0">
                <a:solidFill>
                  <a:schemeClr val="lt1"/>
                </a:solidFill>
                <a:latin typeface="Roboto Condensed"/>
                <a:ea typeface="Roboto Condensed"/>
                <a:sym typeface="Roboto Condensed"/>
              </a:rPr>
              <a:t>        </a:t>
            </a:r>
            <a:r>
              <a:rPr lang="en-US" sz="1700" b="1" dirty="0" err="1">
                <a:solidFill>
                  <a:schemeClr val="lt1"/>
                </a:solidFill>
                <a:latin typeface="Roboto Condensed"/>
                <a:ea typeface="Roboto Condensed"/>
                <a:sym typeface="Roboto Condensed"/>
              </a:rPr>
              <a:t>Outils</a:t>
            </a:r>
            <a:r>
              <a:rPr lang="en-US" sz="1700" b="1" dirty="0">
                <a:solidFill>
                  <a:schemeClr val="lt1"/>
                </a:solidFill>
                <a:latin typeface="Roboto Condensed"/>
                <a:ea typeface="Roboto Condensed"/>
                <a:sym typeface="Roboto Condensed"/>
              </a:rPr>
              <a:t> &amp; </a:t>
            </a:r>
            <a:r>
              <a:rPr lang="en-US" sz="1700" b="1" dirty="0" err="1">
                <a:solidFill>
                  <a:schemeClr val="lt1"/>
                </a:solidFill>
                <a:latin typeface="Roboto Condensed"/>
                <a:ea typeface="Roboto Condensed"/>
                <a:sym typeface="Roboto Condensed"/>
              </a:rPr>
              <a:t>Langage</a:t>
            </a:r>
            <a:endParaRPr sz="1700" b="0" i="0" u="none" strike="noStrike" cap="none" dirty="0">
              <a:solidFill>
                <a:srgbClr val="000000"/>
              </a:solidFill>
              <a:latin typeface="Arial"/>
              <a:ea typeface="Arial"/>
              <a:cs typeface="Arial"/>
              <a:sym typeface="Arial"/>
            </a:endParaRPr>
          </a:p>
        </p:txBody>
      </p:sp>
      <p:pic>
        <p:nvPicPr>
          <p:cNvPr id="5" name="Image 4">
            <a:extLst>
              <a:ext uri="{FF2B5EF4-FFF2-40B4-BE49-F238E27FC236}">
                <a16:creationId xmlns:a16="http://schemas.microsoft.com/office/drawing/2014/main" id="{C98C8E85-C688-9A60-1E14-D1E3A0C158E5}"/>
              </a:ext>
            </a:extLst>
          </p:cNvPr>
          <p:cNvPicPr>
            <a:picLocks noChangeAspect="1"/>
          </p:cNvPicPr>
          <p:nvPr/>
        </p:nvPicPr>
        <p:blipFill>
          <a:blip r:embed="rId6"/>
          <a:stretch>
            <a:fillRect/>
          </a:stretch>
        </p:blipFill>
        <p:spPr>
          <a:xfrm>
            <a:off x="7191466" y="2889256"/>
            <a:ext cx="1463593" cy="661885"/>
          </a:xfrm>
          <a:prstGeom prst="rect">
            <a:avLst/>
          </a:prstGeom>
        </p:spPr>
      </p:pic>
      <p:pic>
        <p:nvPicPr>
          <p:cNvPr id="10" name="Image 9">
            <a:extLst>
              <a:ext uri="{FF2B5EF4-FFF2-40B4-BE49-F238E27FC236}">
                <a16:creationId xmlns:a16="http://schemas.microsoft.com/office/drawing/2014/main" id="{B7814CD4-6420-1C4A-BE54-753B1250628E}"/>
              </a:ext>
            </a:extLst>
          </p:cNvPr>
          <p:cNvPicPr>
            <a:picLocks noChangeAspect="1"/>
          </p:cNvPicPr>
          <p:nvPr/>
        </p:nvPicPr>
        <p:blipFill>
          <a:blip r:embed="rId7"/>
          <a:stretch>
            <a:fillRect/>
          </a:stretch>
        </p:blipFill>
        <p:spPr>
          <a:xfrm>
            <a:off x="98188" y="958107"/>
            <a:ext cx="2518833" cy="755650"/>
          </a:xfrm>
          <a:prstGeom prst="rect">
            <a:avLst/>
          </a:prstGeom>
        </p:spPr>
      </p:pic>
      <p:pic>
        <p:nvPicPr>
          <p:cNvPr id="12" name="Image 11">
            <a:extLst>
              <a:ext uri="{FF2B5EF4-FFF2-40B4-BE49-F238E27FC236}">
                <a16:creationId xmlns:a16="http://schemas.microsoft.com/office/drawing/2014/main" id="{5661EE65-C48C-2535-5FE3-D36D0F5C78DA}"/>
              </a:ext>
            </a:extLst>
          </p:cNvPr>
          <p:cNvPicPr>
            <a:picLocks noChangeAspect="1"/>
          </p:cNvPicPr>
          <p:nvPr/>
        </p:nvPicPr>
        <p:blipFill>
          <a:blip r:embed="rId8"/>
          <a:stretch>
            <a:fillRect/>
          </a:stretch>
        </p:blipFill>
        <p:spPr>
          <a:xfrm>
            <a:off x="301860" y="2474324"/>
            <a:ext cx="1602255" cy="862547"/>
          </a:xfrm>
          <a:prstGeom prst="rect">
            <a:avLst/>
          </a:prstGeom>
        </p:spPr>
      </p:pic>
      <p:pic>
        <p:nvPicPr>
          <p:cNvPr id="16" name="Image 15">
            <a:extLst>
              <a:ext uri="{FF2B5EF4-FFF2-40B4-BE49-F238E27FC236}">
                <a16:creationId xmlns:a16="http://schemas.microsoft.com/office/drawing/2014/main" id="{A6B25216-BFC5-8B4C-7292-2001EC6C0B9E}"/>
              </a:ext>
            </a:extLst>
          </p:cNvPr>
          <p:cNvPicPr>
            <a:picLocks noChangeAspect="1"/>
          </p:cNvPicPr>
          <p:nvPr/>
        </p:nvPicPr>
        <p:blipFill>
          <a:blip r:embed="rId9"/>
          <a:stretch>
            <a:fillRect/>
          </a:stretch>
        </p:blipFill>
        <p:spPr>
          <a:xfrm>
            <a:off x="2518395" y="4002233"/>
            <a:ext cx="1132137" cy="1141267"/>
          </a:xfrm>
          <a:prstGeom prst="rect">
            <a:avLst/>
          </a:prstGeom>
        </p:spPr>
      </p:pic>
      <p:cxnSp>
        <p:nvCxnSpPr>
          <p:cNvPr id="19" name="Google Shape;607;p25">
            <a:extLst>
              <a:ext uri="{FF2B5EF4-FFF2-40B4-BE49-F238E27FC236}">
                <a16:creationId xmlns:a16="http://schemas.microsoft.com/office/drawing/2014/main" id="{B9BC1003-6FDD-019E-D614-0C062DE2912E}"/>
              </a:ext>
            </a:extLst>
          </p:cNvPr>
          <p:cNvCxnSpPr>
            <a:cxnSpLocks/>
          </p:cNvCxnSpPr>
          <p:nvPr/>
        </p:nvCxnSpPr>
        <p:spPr>
          <a:xfrm flipV="1">
            <a:off x="5292486" y="1395160"/>
            <a:ext cx="1639980" cy="1057009"/>
          </a:xfrm>
          <a:prstGeom prst="bentConnector3">
            <a:avLst>
              <a:gd name="adj1" fmla="val 50000"/>
            </a:avLst>
          </a:prstGeom>
          <a:noFill/>
          <a:ln w="38100" cap="flat" cmpd="sng">
            <a:solidFill>
              <a:schemeClr val="tx1"/>
            </a:solidFill>
            <a:prstDash val="solid"/>
            <a:round/>
            <a:headEnd type="none" w="sm" len="sm"/>
            <a:tailEnd type="stealth" w="med" len="med"/>
          </a:ln>
          <a:effectLst>
            <a:outerShdw blurRad="40000" dist="23000" dir="5400000" rotWithShape="0">
              <a:srgbClr val="000000">
                <a:alpha val="34901"/>
              </a:srgbClr>
            </a:outerShdw>
          </a:effectLst>
        </p:spPr>
      </p:cxnSp>
      <p:cxnSp>
        <p:nvCxnSpPr>
          <p:cNvPr id="25" name="Google Shape;610;p25">
            <a:extLst>
              <a:ext uri="{FF2B5EF4-FFF2-40B4-BE49-F238E27FC236}">
                <a16:creationId xmlns:a16="http://schemas.microsoft.com/office/drawing/2014/main" id="{EAA3B84A-F7DA-0A95-254B-C5F1CCC619AC}"/>
              </a:ext>
            </a:extLst>
          </p:cNvPr>
          <p:cNvCxnSpPr>
            <a:cxnSpLocks/>
          </p:cNvCxnSpPr>
          <p:nvPr/>
        </p:nvCxnSpPr>
        <p:spPr>
          <a:xfrm rot="10800000" flipV="1">
            <a:off x="2081411" y="2832355"/>
            <a:ext cx="1770073" cy="324000"/>
          </a:xfrm>
          <a:prstGeom prst="bentConnector3">
            <a:avLst>
              <a:gd name="adj1" fmla="val 50000"/>
            </a:avLst>
          </a:prstGeom>
          <a:noFill/>
          <a:ln w="38100" cap="flat" cmpd="sng">
            <a:solidFill>
              <a:schemeClr val="tx1"/>
            </a:solidFill>
            <a:prstDash val="solid"/>
            <a:round/>
            <a:headEnd type="none" w="sm" len="sm"/>
            <a:tailEnd type="stealth" w="med" len="med"/>
          </a:ln>
          <a:effectLst>
            <a:outerShdw blurRad="40000" dist="23000" dir="5400000" rotWithShape="0">
              <a:srgbClr val="000000">
                <a:alpha val="34901"/>
              </a:srgbClr>
            </a:outerShdw>
          </a:effectLst>
        </p:spPr>
      </p:cxnSp>
      <p:cxnSp>
        <p:nvCxnSpPr>
          <p:cNvPr id="26" name="Google Shape;610;p25">
            <a:extLst>
              <a:ext uri="{FF2B5EF4-FFF2-40B4-BE49-F238E27FC236}">
                <a16:creationId xmlns:a16="http://schemas.microsoft.com/office/drawing/2014/main" id="{414A635F-E8CA-CAC6-3EA7-7AA0D7F844F0}"/>
              </a:ext>
            </a:extLst>
          </p:cNvPr>
          <p:cNvCxnSpPr>
            <a:cxnSpLocks/>
            <a:stCxn id="608" idx="2"/>
            <a:endCxn id="16" idx="0"/>
          </p:cNvCxnSpPr>
          <p:nvPr/>
        </p:nvCxnSpPr>
        <p:spPr>
          <a:xfrm rot="5400000">
            <a:off x="3373250" y="2817237"/>
            <a:ext cx="896210" cy="1473782"/>
          </a:xfrm>
          <a:prstGeom prst="bentConnector3">
            <a:avLst>
              <a:gd name="adj1" fmla="val 50000"/>
            </a:avLst>
          </a:prstGeom>
          <a:noFill/>
          <a:ln w="38100" cap="flat" cmpd="sng">
            <a:solidFill>
              <a:schemeClr val="tx1"/>
            </a:solidFill>
            <a:prstDash val="solid"/>
            <a:round/>
            <a:headEnd type="none" w="sm" len="sm"/>
            <a:tailEnd type="stealth" w="med" len="med"/>
          </a:ln>
          <a:effectLst>
            <a:outerShdw blurRad="40000" dist="23000" dir="5400000" rotWithShape="0">
              <a:srgbClr val="000000">
                <a:alpha val="34901"/>
              </a:srgbClr>
            </a:outerShdw>
          </a:effectLst>
        </p:spPr>
      </p:cxnSp>
      <p:cxnSp>
        <p:nvCxnSpPr>
          <p:cNvPr id="36" name="Google Shape;610;p25">
            <a:extLst>
              <a:ext uri="{FF2B5EF4-FFF2-40B4-BE49-F238E27FC236}">
                <a16:creationId xmlns:a16="http://schemas.microsoft.com/office/drawing/2014/main" id="{1DDB21D0-CDB7-67C5-2952-6F75D61D31FB}"/>
              </a:ext>
            </a:extLst>
          </p:cNvPr>
          <p:cNvCxnSpPr>
            <a:cxnSpLocks/>
          </p:cNvCxnSpPr>
          <p:nvPr/>
        </p:nvCxnSpPr>
        <p:spPr>
          <a:xfrm rot="16200000" flipH="1">
            <a:off x="4878077" y="2909832"/>
            <a:ext cx="870288" cy="1262670"/>
          </a:xfrm>
          <a:prstGeom prst="bentConnector3">
            <a:avLst>
              <a:gd name="adj1" fmla="val 50000"/>
            </a:avLst>
          </a:prstGeom>
          <a:noFill/>
          <a:ln w="38100" cap="flat" cmpd="sng">
            <a:solidFill>
              <a:schemeClr val="tx1"/>
            </a:solidFill>
            <a:prstDash val="solid"/>
            <a:round/>
            <a:headEnd type="none" w="sm" len="sm"/>
            <a:tailEnd type="stealth" w="med" len="med"/>
          </a:ln>
          <a:effectLst>
            <a:outerShdw blurRad="40000" dist="23000" dir="5400000" rotWithShape="0">
              <a:srgbClr val="000000">
                <a:alpha val="34901"/>
              </a:srgbClr>
            </a:outerShdw>
          </a:effectLst>
        </p:spPr>
      </p:cxnSp>
      <p:pic>
        <p:nvPicPr>
          <p:cNvPr id="53" name="Image 52">
            <a:extLst>
              <a:ext uri="{FF2B5EF4-FFF2-40B4-BE49-F238E27FC236}">
                <a16:creationId xmlns:a16="http://schemas.microsoft.com/office/drawing/2014/main" id="{C0FFDFBF-A397-4083-EFF0-D6A8723BFBD0}"/>
              </a:ext>
            </a:extLst>
          </p:cNvPr>
          <p:cNvPicPr>
            <a:picLocks noChangeAspect="1"/>
          </p:cNvPicPr>
          <p:nvPr/>
        </p:nvPicPr>
        <p:blipFill>
          <a:blip r:embed="rId10"/>
          <a:stretch>
            <a:fillRect/>
          </a:stretch>
        </p:blipFill>
        <p:spPr>
          <a:xfrm>
            <a:off x="4668460" y="4209083"/>
            <a:ext cx="2552191" cy="74516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fr-FR" dirty="0"/>
              <a:t>Plan de la présentation</a:t>
            </a:r>
            <a:endParaRPr dirty="0"/>
          </a:p>
        </p:txBody>
      </p:sp>
      <p:sp>
        <p:nvSpPr>
          <p:cNvPr id="204" name="Google Shape;204;p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2</a:t>
            </a:fld>
            <a:endParaRPr/>
          </a:p>
        </p:txBody>
      </p:sp>
      <p:grpSp>
        <p:nvGrpSpPr>
          <p:cNvPr id="205" name="Google Shape;205;p2"/>
          <p:cNvGrpSpPr/>
          <p:nvPr/>
        </p:nvGrpSpPr>
        <p:grpSpPr>
          <a:xfrm>
            <a:off x="394049" y="619777"/>
            <a:ext cx="349624" cy="311806"/>
            <a:chOff x="3927500" y="301425"/>
            <a:chExt cx="461550" cy="411625"/>
          </a:xfrm>
        </p:grpSpPr>
        <p:sp>
          <p:nvSpPr>
            <p:cNvPr id="206" name="Google Shape;206;p2"/>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 name="Google Shape;233;p2">
            <a:extLst>
              <a:ext uri="{FF2B5EF4-FFF2-40B4-BE49-F238E27FC236}">
                <a16:creationId xmlns:a16="http://schemas.microsoft.com/office/drawing/2014/main" id="{CCECDD18-7AF1-1155-8C0D-F33CA674AC20}"/>
              </a:ext>
            </a:extLst>
          </p:cNvPr>
          <p:cNvSpPr/>
          <p:nvPr/>
        </p:nvSpPr>
        <p:spPr>
          <a:xfrm>
            <a:off x="1633424" y="2251735"/>
            <a:ext cx="353400" cy="36900"/>
          </a:xfrm>
          <a:prstGeom prst="roundRect">
            <a:avLst>
              <a:gd name="adj" fmla="val 50000"/>
            </a:avLst>
          </a:prstGeom>
          <a:gradFill>
            <a:gsLst>
              <a:gs pos="0">
                <a:schemeClr val="dk1"/>
              </a:gs>
              <a:gs pos="100000">
                <a:srgbClr val="BABABA"/>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 name="Google Shape;234;p2">
            <a:extLst>
              <a:ext uri="{FF2B5EF4-FFF2-40B4-BE49-F238E27FC236}">
                <a16:creationId xmlns:a16="http://schemas.microsoft.com/office/drawing/2014/main" id="{13F0D34F-6E97-203C-069F-B4B0B6913A2A}"/>
              </a:ext>
            </a:extLst>
          </p:cNvPr>
          <p:cNvSpPr/>
          <p:nvPr/>
        </p:nvSpPr>
        <p:spPr>
          <a:xfrm>
            <a:off x="818955" y="1948510"/>
            <a:ext cx="594300" cy="594300"/>
          </a:xfrm>
          <a:prstGeom prst="ellipse">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7" name="Google Shape;235;p2">
            <a:extLst>
              <a:ext uri="{FF2B5EF4-FFF2-40B4-BE49-F238E27FC236}">
                <a16:creationId xmlns:a16="http://schemas.microsoft.com/office/drawing/2014/main" id="{B0EB8E3E-1596-F1B1-B4BD-59A5DE03B39C}"/>
              </a:ext>
            </a:extLst>
          </p:cNvPr>
          <p:cNvSpPr/>
          <p:nvPr/>
        </p:nvSpPr>
        <p:spPr>
          <a:xfrm>
            <a:off x="2206990" y="1948510"/>
            <a:ext cx="594300" cy="594300"/>
          </a:xfrm>
          <a:prstGeom prst="ellipse">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8" name="Google Shape;236;p2">
            <a:extLst>
              <a:ext uri="{FF2B5EF4-FFF2-40B4-BE49-F238E27FC236}">
                <a16:creationId xmlns:a16="http://schemas.microsoft.com/office/drawing/2014/main" id="{AF81839E-3A61-D1B3-0393-192D221EE36B}"/>
              </a:ext>
            </a:extLst>
          </p:cNvPr>
          <p:cNvSpPr/>
          <p:nvPr/>
        </p:nvSpPr>
        <p:spPr>
          <a:xfrm>
            <a:off x="3563888" y="1923678"/>
            <a:ext cx="594300" cy="594300"/>
          </a:xfrm>
          <a:prstGeom prst="ellipse">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9" name="Google Shape;237;p2">
            <a:extLst>
              <a:ext uri="{FF2B5EF4-FFF2-40B4-BE49-F238E27FC236}">
                <a16:creationId xmlns:a16="http://schemas.microsoft.com/office/drawing/2014/main" id="{58D7F8CC-5765-BE84-E7ED-D528BE6D4E46}"/>
              </a:ext>
            </a:extLst>
          </p:cNvPr>
          <p:cNvSpPr/>
          <p:nvPr/>
        </p:nvSpPr>
        <p:spPr>
          <a:xfrm>
            <a:off x="6205550" y="1910403"/>
            <a:ext cx="594300" cy="594300"/>
          </a:xfrm>
          <a:prstGeom prst="ellipse">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0" name="Google Shape;238;p2">
            <a:extLst>
              <a:ext uri="{FF2B5EF4-FFF2-40B4-BE49-F238E27FC236}">
                <a16:creationId xmlns:a16="http://schemas.microsoft.com/office/drawing/2014/main" id="{D05F47F1-BCDF-9557-7C8B-4A3CA68438CA}"/>
              </a:ext>
            </a:extLst>
          </p:cNvPr>
          <p:cNvSpPr/>
          <p:nvPr/>
        </p:nvSpPr>
        <p:spPr>
          <a:xfrm>
            <a:off x="3004357" y="2251735"/>
            <a:ext cx="353400" cy="36900"/>
          </a:xfrm>
          <a:prstGeom prst="roundRect">
            <a:avLst>
              <a:gd name="adj" fmla="val 50000"/>
            </a:avLst>
          </a:prstGeom>
          <a:gradFill>
            <a:gsLst>
              <a:gs pos="0">
                <a:schemeClr val="dk1"/>
              </a:gs>
              <a:gs pos="100000">
                <a:srgbClr val="BABABA"/>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 name="Google Shape;239;p2">
            <a:extLst>
              <a:ext uri="{FF2B5EF4-FFF2-40B4-BE49-F238E27FC236}">
                <a16:creationId xmlns:a16="http://schemas.microsoft.com/office/drawing/2014/main" id="{21A1E5E4-EAC4-9977-86A1-9657528C29AA}"/>
              </a:ext>
            </a:extLst>
          </p:cNvPr>
          <p:cNvSpPr/>
          <p:nvPr/>
        </p:nvSpPr>
        <p:spPr>
          <a:xfrm>
            <a:off x="4860032" y="1923678"/>
            <a:ext cx="594300" cy="594300"/>
          </a:xfrm>
          <a:prstGeom prst="ellipse">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2" name="Google Shape;240;p2">
            <a:extLst>
              <a:ext uri="{FF2B5EF4-FFF2-40B4-BE49-F238E27FC236}">
                <a16:creationId xmlns:a16="http://schemas.microsoft.com/office/drawing/2014/main" id="{909F13B2-3B4C-023B-2649-D62F0358222D}"/>
              </a:ext>
            </a:extLst>
          </p:cNvPr>
          <p:cNvSpPr/>
          <p:nvPr/>
        </p:nvSpPr>
        <p:spPr>
          <a:xfrm>
            <a:off x="4283968" y="2283718"/>
            <a:ext cx="353400" cy="36900"/>
          </a:xfrm>
          <a:prstGeom prst="roundRect">
            <a:avLst>
              <a:gd name="adj" fmla="val 50000"/>
            </a:avLst>
          </a:prstGeom>
          <a:gradFill>
            <a:gsLst>
              <a:gs pos="0">
                <a:schemeClr val="dk1"/>
              </a:gs>
              <a:gs pos="100000">
                <a:srgbClr val="BABABA"/>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 name="Google Shape;241;p2">
            <a:extLst>
              <a:ext uri="{FF2B5EF4-FFF2-40B4-BE49-F238E27FC236}">
                <a16:creationId xmlns:a16="http://schemas.microsoft.com/office/drawing/2014/main" id="{845D444D-8E87-FB5B-D205-013050187D7C}"/>
              </a:ext>
            </a:extLst>
          </p:cNvPr>
          <p:cNvSpPr/>
          <p:nvPr/>
        </p:nvSpPr>
        <p:spPr>
          <a:xfrm>
            <a:off x="5591401" y="2283718"/>
            <a:ext cx="353400" cy="36900"/>
          </a:xfrm>
          <a:prstGeom prst="roundRect">
            <a:avLst>
              <a:gd name="adj" fmla="val 50000"/>
            </a:avLst>
          </a:prstGeom>
          <a:gradFill>
            <a:gsLst>
              <a:gs pos="0">
                <a:schemeClr val="dk1"/>
              </a:gs>
              <a:gs pos="100000">
                <a:srgbClr val="BABABA"/>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4" name="Google Shape;242;p2">
            <a:extLst>
              <a:ext uri="{FF2B5EF4-FFF2-40B4-BE49-F238E27FC236}">
                <a16:creationId xmlns:a16="http://schemas.microsoft.com/office/drawing/2014/main" id="{4389C3F3-3A1C-9ED8-8D64-B0FE5163B6C2}"/>
              </a:ext>
            </a:extLst>
          </p:cNvPr>
          <p:cNvCxnSpPr/>
          <p:nvPr/>
        </p:nvCxnSpPr>
        <p:spPr>
          <a:xfrm flipH="1">
            <a:off x="1095660" y="2542800"/>
            <a:ext cx="11400" cy="560100"/>
          </a:xfrm>
          <a:prstGeom prst="straightConnector1">
            <a:avLst/>
          </a:prstGeom>
          <a:noFill/>
          <a:ln w="9525" cap="flat" cmpd="sng">
            <a:solidFill>
              <a:srgbClr val="BFBFBF"/>
            </a:solidFill>
            <a:prstDash val="solid"/>
            <a:round/>
            <a:headEnd type="none" w="sm" len="sm"/>
            <a:tailEnd type="oval" w="med" len="med"/>
          </a:ln>
        </p:spPr>
      </p:cxnSp>
      <p:cxnSp>
        <p:nvCxnSpPr>
          <p:cNvPr id="45" name="Google Shape;243;p2">
            <a:extLst>
              <a:ext uri="{FF2B5EF4-FFF2-40B4-BE49-F238E27FC236}">
                <a16:creationId xmlns:a16="http://schemas.microsoft.com/office/drawing/2014/main" id="{1B2A5EFE-AA3C-F5F8-FC90-EFE87492EB58}"/>
              </a:ext>
            </a:extLst>
          </p:cNvPr>
          <p:cNvCxnSpPr/>
          <p:nvPr/>
        </p:nvCxnSpPr>
        <p:spPr>
          <a:xfrm flipH="1">
            <a:off x="2498450" y="2526325"/>
            <a:ext cx="11400" cy="560100"/>
          </a:xfrm>
          <a:prstGeom prst="straightConnector1">
            <a:avLst/>
          </a:prstGeom>
          <a:noFill/>
          <a:ln w="9525" cap="flat" cmpd="sng">
            <a:solidFill>
              <a:srgbClr val="BFBFBF"/>
            </a:solidFill>
            <a:prstDash val="solid"/>
            <a:round/>
            <a:headEnd type="none" w="sm" len="sm"/>
            <a:tailEnd type="oval" w="med" len="med"/>
          </a:ln>
        </p:spPr>
      </p:cxnSp>
      <p:cxnSp>
        <p:nvCxnSpPr>
          <p:cNvPr id="46" name="Google Shape;244;p2">
            <a:extLst>
              <a:ext uri="{FF2B5EF4-FFF2-40B4-BE49-F238E27FC236}">
                <a16:creationId xmlns:a16="http://schemas.microsoft.com/office/drawing/2014/main" id="{13B585F9-A848-BE9B-696B-470D1E2F6558}"/>
              </a:ext>
            </a:extLst>
          </p:cNvPr>
          <p:cNvCxnSpPr/>
          <p:nvPr/>
        </p:nvCxnSpPr>
        <p:spPr>
          <a:xfrm flipH="1">
            <a:off x="3851920" y="2499742"/>
            <a:ext cx="11400" cy="560100"/>
          </a:xfrm>
          <a:prstGeom prst="straightConnector1">
            <a:avLst/>
          </a:prstGeom>
          <a:noFill/>
          <a:ln w="9525" cap="flat" cmpd="sng">
            <a:solidFill>
              <a:srgbClr val="BFBFBF"/>
            </a:solidFill>
            <a:prstDash val="solid"/>
            <a:round/>
            <a:headEnd type="none" w="sm" len="sm"/>
            <a:tailEnd type="oval" w="med" len="med"/>
          </a:ln>
        </p:spPr>
      </p:cxnSp>
      <p:cxnSp>
        <p:nvCxnSpPr>
          <p:cNvPr id="47" name="Google Shape;245;p2">
            <a:extLst>
              <a:ext uri="{FF2B5EF4-FFF2-40B4-BE49-F238E27FC236}">
                <a16:creationId xmlns:a16="http://schemas.microsoft.com/office/drawing/2014/main" id="{03DF7652-30D3-5B50-4D8D-193E576C544D}"/>
              </a:ext>
            </a:extLst>
          </p:cNvPr>
          <p:cNvCxnSpPr/>
          <p:nvPr/>
        </p:nvCxnSpPr>
        <p:spPr>
          <a:xfrm flipH="1">
            <a:off x="5148064" y="2499742"/>
            <a:ext cx="11400" cy="560100"/>
          </a:xfrm>
          <a:prstGeom prst="straightConnector1">
            <a:avLst/>
          </a:prstGeom>
          <a:noFill/>
          <a:ln w="9525" cap="flat" cmpd="sng">
            <a:solidFill>
              <a:srgbClr val="BFBFBF"/>
            </a:solidFill>
            <a:prstDash val="solid"/>
            <a:round/>
            <a:headEnd type="none" w="sm" len="sm"/>
            <a:tailEnd type="oval" w="med" len="med"/>
          </a:ln>
        </p:spPr>
      </p:cxnSp>
      <p:cxnSp>
        <p:nvCxnSpPr>
          <p:cNvPr id="48" name="Google Shape;246;p2">
            <a:extLst>
              <a:ext uri="{FF2B5EF4-FFF2-40B4-BE49-F238E27FC236}">
                <a16:creationId xmlns:a16="http://schemas.microsoft.com/office/drawing/2014/main" id="{3F6AA293-6614-50F8-9B5B-52C5E02A7E8B}"/>
              </a:ext>
            </a:extLst>
          </p:cNvPr>
          <p:cNvCxnSpPr/>
          <p:nvPr/>
        </p:nvCxnSpPr>
        <p:spPr>
          <a:xfrm flipH="1">
            <a:off x="6510215" y="2499742"/>
            <a:ext cx="11400" cy="560100"/>
          </a:xfrm>
          <a:prstGeom prst="straightConnector1">
            <a:avLst/>
          </a:prstGeom>
          <a:noFill/>
          <a:ln w="9525" cap="flat" cmpd="sng">
            <a:solidFill>
              <a:srgbClr val="BFBFBF"/>
            </a:solidFill>
            <a:prstDash val="solid"/>
            <a:round/>
            <a:headEnd type="none" w="sm" len="sm"/>
            <a:tailEnd type="oval" w="med" len="med"/>
          </a:ln>
        </p:spPr>
      </p:cxnSp>
      <p:sp>
        <p:nvSpPr>
          <p:cNvPr id="49" name="Google Shape;247;p2">
            <a:extLst>
              <a:ext uri="{FF2B5EF4-FFF2-40B4-BE49-F238E27FC236}">
                <a16:creationId xmlns:a16="http://schemas.microsoft.com/office/drawing/2014/main" id="{EE5FFC2B-758E-9412-6D44-86C482A22410}"/>
              </a:ext>
            </a:extLst>
          </p:cNvPr>
          <p:cNvSpPr txBox="1"/>
          <p:nvPr/>
        </p:nvSpPr>
        <p:spPr>
          <a:xfrm>
            <a:off x="409237" y="3256325"/>
            <a:ext cx="1442400" cy="31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dirty="0">
                <a:solidFill>
                  <a:schemeClr val="dk1"/>
                </a:solidFill>
                <a:latin typeface="Times New Roman"/>
                <a:ea typeface="Times New Roman"/>
                <a:cs typeface="Times New Roman"/>
                <a:sym typeface="Times New Roman"/>
              </a:rPr>
              <a:t>Introduction</a:t>
            </a:r>
            <a:endParaRPr sz="1800" b="0" i="0" u="none" strike="noStrike" cap="none" dirty="0">
              <a:solidFill>
                <a:schemeClr val="dk1"/>
              </a:solidFill>
              <a:latin typeface="Times New Roman"/>
              <a:ea typeface="Times New Roman"/>
              <a:cs typeface="Times New Roman"/>
              <a:sym typeface="Times New Roman"/>
            </a:endParaRPr>
          </a:p>
        </p:txBody>
      </p:sp>
      <p:sp>
        <p:nvSpPr>
          <p:cNvPr id="50" name="Google Shape;248;p2">
            <a:extLst>
              <a:ext uri="{FF2B5EF4-FFF2-40B4-BE49-F238E27FC236}">
                <a16:creationId xmlns:a16="http://schemas.microsoft.com/office/drawing/2014/main" id="{30688D41-7D28-C5A1-691C-B0663C1E89B6}"/>
              </a:ext>
            </a:extLst>
          </p:cNvPr>
          <p:cNvSpPr txBox="1"/>
          <p:nvPr/>
        </p:nvSpPr>
        <p:spPr>
          <a:xfrm>
            <a:off x="1594190" y="3256325"/>
            <a:ext cx="1777971" cy="838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fr-FR" sz="1800" b="0" i="0" u="none" strike="noStrike" cap="none" dirty="0" err="1">
                <a:solidFill>
                  <a:schemeClr val="dk1"/>
                </a:solidFill>
                <a:latin typeface="Times New Roman"/>
                <a:ea typeface="Times New Roman"/>
                <a:cs typeface="Times New Roman"/>
                <a:sym typeface="Times New Roman"/>
              </a:rPr>
              <a:t>Problèmatique</a:t>
            </a:r>
            <a:r>
              <a:rPr lang="fr-FR" sz="1800" b="0" i="0" u="none" strike="noStrike" cap="none" dirty="0">
                <a:solidFill>
                  <a:schemeClr val="dk1"/>
                </a:solidFill>
                <a:latin typeface="Times New Roman"/>
                <a:ea typeface="Times New Roman"/>
                <a:cs typeface="Times New Roman"/>
                <a:sym typeface="Times New Roman"/>
              </a:rPr>
              <a:t> </a:t>
            </a:r>
          </a:p>
          <a:p>
            <a:pPr marL="0" marR="0" lvl="0" indent="0" algn="ctr" rtl="0">
              <a:lnSpc>
                <a:spcPct val="100000"/>
              </a:lnSpc>
              <a:spcBef>
                <a:spcPts val="0"/>
              </a:spcBef>
              <a:spcAft>
                <a:spcPts val="0"/>
              </a:spcAft>
              <a:buClr>
                <a:schemeClr val="dk1"/>
              </a:buClr>
              <a:buSzPts val="1100"/>
              <a:buFont typeface="Arial"/>
              <a:buNone/>
            </a:pPr>
            <a:r>
              <a:rPr lang="fr-FR" sz="1800" b="0" i="0" u="none" strike="noStrike" cap="none" dirty="0">
                <a:solidFill>
                  <a:schemeClr val="dk1"/>
                </a:solidFill>
                <a:latin typeface="Times New Roman"/>
                <a:ea typeface="Times New Roman"/>
                <a:cs typeface="Times New Roman"/>
                <a:sym typeface="Times New Roman"/>
              </a:rPr>
              <a:t>et présentation général du projet</a:t>
            </a:r>
            <a:endParaRPr sz="1800" b="0" i="0" u="none" strike="noStrike" cap="none" dirty="0">
              <a:solidFill>
                <a:schemeClr val="dk1"/>
              </a:solidFill>
              <a:latin typeface="Times New Roman"/>
              <a:ea typeface="Times New Roman"/>
              <a:cs typeface="Times New Roman"/>
              <a:sym typeface="Times New Roman"/>
            </a:endParaRPr>
          </a:p>
        </p:txBody>
      </p:sp>
      <p:sp>
        <p:nvSpPr>
          <p:cNvPr id="51" name="Google Shape;249;p2">
            <a:extLst>
              <a:ext uri="{FF2B5EF4-FFF2-40B4-BE49-F238E27FC236}">
                <a16:creationId xmlns:a16="http://schemas.microsoft.com/office/drawing/2014/main" id="{E7059C18-1695-431C-A100-C3777E17E792}"/>
              </a:ext>
            </a:extLst>
          </p:cNvPr>
          <p:cNvSpPr txBox="1"/>
          <p:nvPr/>
        </p:nvSpPr>
        <p:spPr>
          <a:xfrm>
            <a:off x="3215121" y="3278814"/>
            <a:ext cx="1466192" cy="56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dirty="0">
                <a:solidFill>
                  <a:schemeClr val="dk1"/>
                </a:solidFill>
                <a:latin typeface="Times New Roman"/>
                <a:ea typeface="Times New Roman"/>
                <a:cs typeface="Times New Roman"/>
                <a:sym typeface="Times New Roman"/>
              </a:rPr>
              <a:t>Etat de l’art</a:t>
            </a:r>
            <a:endParaRPr sz="1800" b="0" i="0" u="none" strike="noStrike" cap="none" dirty="0">
              <a:solidFill>
                <a:schemeClr val="dk1"/>
              </a:solidFill>
              <a:latin typeface="Times New Roman"/>
              <a:ea typeface="Times New Roman"/>
              <a:cs typeface="Times New Roman"/>
              <a:sym typeface="Times New Roman"/>
            </a:endParaRPr>
          </a:p>
        </p:txBody>
      </p:sp>
      <p:sp>
        <p:nvSpPr>
          <p:cNvPr id="52" name="Google Shape;250;p2">
            <a:extLst>
              <a:ext uri="{FF2B5EF4-FFF2-40B4-BE49-F238E27FC236}">
                <a16:creationId xmlns:a16="http://schemas.microsoft.com/office/drawing/2014/main" id="{F0324782-4378-7E38-C63C-B22BC8648946}"/>
              </a:ext>
            </a:extLst>
          </p:cNvPr>
          <p:cNvSpPr txBox="1"/>
          <p:nvPr/>
        </p:nvSpPr>
        <p:spPr>
          <a:xfrm>
            <a:off x="6044397" y="3291830"/>
            <a:ext cx="1375200" cy="766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fr-FR" sz="1800" b="0" i="0" u="none" strike="noStrike" cap="none" dirty="0">
                <a:solidFill>
                  <a:schemeClr val="dk1"/>
                </a:solidFill>
                <a:latin typeface="Times New Roman"/>
                <a:ea typeface="Times New Roman"/>
                <a:cs typeface="Times New Roman"/>
                <a:sym typeface="Times New Roman"/>
              </a:rPr>
              <a:t>Conclusion et perspectives</a:t>
            </a:r>
            <a:endParaRPr sz="1800" b="0" i="0" u="none" strike="noStrike" cap="none" dirty="0">
              <a:solidFill>
                <a:schemeClr val="dk1"/>
              </a:solidFill>
              <a:latin typeface="Times New Roman"/>
              <a:ea typeface="Times New Roman"/>
              <a:cs typeface="Times New Roman"/>
              <a:sym typeface="Times New Roman"/>
            </a:endParaRPr>
          </a:p>
        </p:txBody>
      </p:sp>
      <p:sp>
        <p:nvSpPr>
          <p:cNvPr id="53" name="Google Shape;251;p2">
            <a:extLst>
              <a:ext uri="{FF2B5EF4-FFF2-40B4-BE49-F238E27FC236}">
                <a16:creationId xmlns:a16="http://schemas.microsoft.com/office/drawing/2014/main" id="{0C4571A8-197A-C9F6-28FD-CF35E9F881E2}"/>
              </a:ext>
            </a:extLst>
          </p:cNvPr>
          <p:cNvSpPr txBox="1"/>
          <p:nvPr/>
        </p:nvSpPr>
        <p:spPr>
          <a:xfrm>
            <a:off x="4492950" y="3291824"/>
            <a:ext cx="1663226" cy="97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fr-FR" sz="1800" b="0" i="0" u="none" strike="noStrike" cap="none" dirty="0">
                <a:solidFill>
                  <a:schemeClr val="dk1"/>
                </a:solidFill>
                <a:latin typeface="Times New Roman"/>
                <a:ea typeface="Times New Roman"/>
                <a:cs typeface="Times New Roman"/>
                <a:sym typeface="Times New Roman"/>
              </a:rPr>
              <a:t>Implémentation et </a:t>
            </a:r>
          </a:p>
          <a:p>
            <a:pPr marL="0" marR="0" lvl="0" indent="0" algn="ctr" rtl="0">
              <a:lnSpc>
                <a:spcPct val="100000"/>
              </a:lnSpc>
              <a:spcBef>
                <a:spcPts val="0"/>
              </a:spcBef>
              <a:spcAft>
                <a:spcPts val="0"/>
              </a:spcAft>
              <a:buClr>
                <a:srgbClr val="000000"/>
              </a:buClr>
              <a:buSzPts val="1800"/>
              <a:buFont typeface="Arial"/>
              <a:buNone/>
            </a:pPr>
            <a:r>
              <a:rPr lang="fr-FR" sz="1800" b="0" i="0" u="none" strike="noStrike" cap="none" dirty="0">
                <a:solidFill>
                  <a:schemeClr val="dk1"/>
                </a:solidFill>
                <a:latin typeface="Times New Roman"/>
                <a:ea typeface="Times New Roman"/>
                <a:cs typeface="Times New Roman"/>
                <a:sym typeface="Times New Roman"/>
              </a:rPr>
              <a:t>évaluation</a:t>
            </a:r>
            <a:endParaRPr sz="1800" b="0" i="0" u="none" strike="noStrike" cap="none" dirty="0">
              <a:solidFill>
                <a:schemeClr val="dk1"/>
              </a:solidFill>
              <a:latin typeface="Times New Roman"/>
              <a:ea typeface="Times New Roman"/>
              <a:cs typeface="Times New Roman"/>
              <a:sym typeface="Times New Roman"/>
            </a:endParaRPr>
          </a:p>
        </p:txBody>
      </p:sp>
      <p:sp>
        <p:nvSpPr>
          <p:cNvPr id="54" name="Google Shape;252;p2">
            <a:extLst>
              <a:ext uri="{FF2B5EF4-FFF2-40B4-BE49-F238E27FC236}">
                <a16:creationId xmlns:a16="http://schemas.microsoft.com/office/drawing/2014/main" id="{917B9D62-DA34-6D64-E522-82EB753AB4A3}"/>
              </a:ext>
            </a:extLst>
          </p:cNvPr>
          <p:cNvSpPr/>
          <p:nvPr/>
        </p:nvSpPr>
        <p:spPr>
          <a:xfrm>
            <a:off x="942213" y="2085872"/>
            <a:ext cx="347787" cy="303492"/>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 name="Google Shape;253;p2">
            <a:extLst>
              <a:ext uri="{FF2B5EF4-FFF2-40B4-BE49-F238E27FC236}">
                <a16:creationId xmlns:a16="http://schemas.microsoft.com/office/drawing/2014/main" id="{7A5A857A-98FE-B9D5-FE0F-B5D5E54FF6C5}"/>
              </a:ext>
            </a:extLst>
          </p:cNvPr>
          <p:cNvGrpSpPr/>
          <p:nvPr/>
        </p:nvGrpSpPr>
        <p:grpSpPr>
          <a:xfrm>
            <a:off x="6320228" y="2067694"/>
            <a:ext cx="334872" cy="334853"/>
            <a:chOff x="576250" y="4319400"/>
            <a:chExt cx="442075" cy="442050"/>
          </a:xfrm>
        </p:grpSpPr>
        <p:sp>
          <p:nvSpPr>
            <p:cNvPr id="56" name="Google Shape;254;p2">
              <a:extLst>
                <a:ext uri="{FF2B5EF4-FFF2-40B4-BE49-F238E27FC236}">
                  <a16:creationId xmlns:a16="http://schemas.microsoft.com/office/drawing/2014/main" id="{CD09AD4F-1E2F-5138-50EF-491FA3867F1F}"/>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255;p2">
              <a:extLst>
                <a:ext uri="{FF2B5EF4-FFF2-40B4-BE49-F238E27FC236}">
                  <a16:creationId xmlns:a16="http://schemas.microsoft.com/office/drawing/2014/main" id="{794F467D-17E4-973A-7C66-94966DCE6FF8}"/>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256;p2">
              <a:extLst>
                <a:ext uri="{FF2B5EF4-FFF2-40B4-BE49-F238E27FC236}">
                  <a16:creationId xmlns:a16="http://schemas.microsoft.com/office/drawing/2014/main" id="{5C84D56C-3DBA-268F-BAC8-E97F088A3C4B}"/>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257;p2">
              <a:extLst>
                <a:ext uri="{FF2B5EF4-FFF2-40B4-BE49-F238E27FC236}">
                  <a16:creationId xmlns:a16="http://schemas.microsoft.com/office/drawing/2014/main" id="{659DDCBA-78CF-55CF-D51F-6090282DE0E8}"/>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 name="Google Shape;258;p2">
            <a:extLst>
              <a:ext uri="{FF2B5EF4-FFF2-40B4-BE49-F238E27FC236}">
                <a16:creationId xmlns:a16="http://schemas.microsoft.com/office/drawing/2014/main" id="{209ED90A-8489-F86B-89C2-D7A50F63485D}"/>
              </a:ext>
            </a:extLst>
          </p:cNvPr>
          <p:cNvGrpSpPr/>
          <p:nvPr/>
        </p:nvGrpSpPr>
        <p:grpSpPr>
          <a:xfrm>
            <a:off x="4932040" y="2067694"/>
            <a:ext cx="392063" cy="291505"/>
            <a:chOff x="5247525" y="3007275"/>
            <a:chExt cx="517575" cy="384825"/>
          </a:xfrm>
        </p:grpSpPr>
        <p:sp>
          <p:nvSpPr>
            <p:cNvPr id="61" name="Google Shape;259;p2">
              <a:extLst>
                <a:ext uri="{FF2B5EF4-FFF2-40B4-BE49-F238E27FC236}">
                  <a16:creationId xmlns:a16="http://schemas.microsoft.com/office/drawing/2014/main" id="{FA0719AE-36F7-3612-5D11-8D3FFAEF7651}"/>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260;p2">
              <a:extLst>
                <a:ext uri="{FF2B5EF4-FFF2-40B4-BE49-F238E27FC236}">
                  <a16:creationId xmlns:a16="http://schemas.microsoft.com/office/drawing/2014/main" id="{E804C11A-F9D1-4FF0-5B76-9E33D388C281}"/>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 name="Google Shape;261;p2">
            <a:extLst>
              <a:ext uri="{FF2B5EF4-FFF2-40B4-BE49-F238E27FC236}">
                <a16:creationId xmlns:a16="http://schemas.microsoft.com/office/drawing/2014/main" id="{0FF85CC2-3D0A-5AF0-E184-C87B57FD0FBE}"/>
              </a:ext>
            </a:extLst>
          </p:cNvPr>
          <p:cNvGrpSpPr/>
          <p:nvPr/>
        </p:nvGrpSpPr>
        <p:grpSpPr>
          <a:xfrm>
            <a:off x="2347983" y="2074249"/>
            <a:ext cx="324721" cy="266602"/>
            <a:chOff x="2599525" y="3688600"/>
            <a:chExt cx="428675" cy="351950"/>
          </a:xfrm>
        </p:grpSpPr>
        <p:sp>
          <p:nvSpPr>
            <p:cNvPr id="192" name="Google Shape;262;p2">
              <a:extLst>
                <a:ext uri="{FF2B5EF4-FFF2-40B4-BE49-F238E27FC236}">
                  <a16:creationId xmlns:a16="http://schemas.microsoft.com/office/drawing/2014/main" id="{6D9A4C15-B426-4B8D-B229-514C2A858EE6}"/>
                </a:ext>
              </a:extLst>
            </p:cNvPr>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263;p2">
              <a:extLst>
                <a:ext uri="{FF2B5EF4-FFF2-40B4-BE49-F238E27FC236}">
                  <a16:creationId xmlns:a16="http://schemas.microsoft.com/office/drawing/2014/main" id="{BF35F134-4C8D-0F85-04ED-086E99DA397A}"/>
                </a:ext>
              </a:extLst>
            </p:cNvPr>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264;p2">
              <a:extLst>
                <a:ext uri="{FF2B5EF4-FFF2-40B4-BE49-F238E27FC236}">
                  <a16:creationId xmlns:a16="http://schemas.microsoft.com/office/drawing/2014/main" id="{C0721BC0-1BC0-13C5-E154-563A78899B9F}"/>
                </a:ext>
              </a:extLst>
            </p:cNvPr>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5" name="Google Shape;265;p2">
            <a:extLst>
              <a:ext uri="{FF2B5EF4-FFF2-40B4-BE49-F238E27FC236}">
                <a16:creationId xmlns:a16="http://schemas.microsoft.com/office/drawing/2014/main" id="{D2929C00-5DCB-CE0D-7913-21415A9AE7ED}"/>
              </a:ext>
            </a:extLst>
          </p:cNvPr>
          <p:cNvPicPr preferRelativeResize="0"/>
          <p:nvPr/>
        </p:nvPicPr>
        <p:blipFill rotWithShape="1">
          <a:blip r:embed="rId3">
            <a:alphaModFix/>
          </a:blip>
          <a:srcRect/>
          <a:stretch/>
        </p:blipFill>
        <p:spPr>
          <a:xfrm>
            <a:off x="3707904" y="2067694"/>
            <a:ext cx="304800" cy="304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500"/>
                                        <p:tgtEl>
                                          <p:spTgt spid="203"/>
                                        </p:tgtEl>
                                      </p:cBhvr>
                                    </p:animEffect>
                                  </p:childTnLst>
                                </p:cTn>
                              </p:par>
                              <p:par>
                                <p:cTn id="8" presetID="10" presetClass="entr" presetSubtype="0" fill="hold" nodeType="withEffect">
                                  <p:stCondLst>
                                    <p:cond delay="0"/>
                                  </p:stCondLst>
                                  <p:childTnLst>
                                    <p:set>
                                      <p:cBhvr>
                                        <p:cTn id="9" dur="1" fill="hold">
                                          <p:stCondLst>
                                            <p:cond delay="0"/>
                                          </p:stCondLst>
                                        </p:cTn>
                                        <p:tgtEl>
                                          <p:spTgt spid="205"/>
                                        </p:tgtEl>
                                        <p:attrNameLst>
                                          <p:attrName>style.visibility</p:attrName>
                                        </p:attrNameLst>
                                      </p:cBhvr>
                                      <p:to>
                                        <p:strVal val="visible"/>
                                      </p:to>
                                    </p:set>
                                    <p:animEffect transition="in" filter="fade">
                                      <p:cBhvr>
                                        <p:cTn id="10" dur="500"/>
                                        <p:tgtEl>
                                          <p:spTgt spid="20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600"/>
                                        <p:tgtEl>
                                          <p:spTgt spid="36"/>
                                        </p:tgtEl>
                                      </p:cBhvr>
                                    </p:animEffec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200"/>
                                        <p:tgtEl>
                                          <p:spTgt spid="44"/>
                                        </p:tgtEl>
                                      </p:cBhvr>
                                    </p:animEffect>
                                  </p:childTnLst>
                                </p:cTn>
                              </p:par>
                              <p:par>
                                <p:cTn id="18" presetID="10" presetClass="entr" presetSubtype="0" fill="hold" nodeType="with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200"/>
                                        <p:tgtEl>
                                          <p:spTgt spid="49"/>
                                        </p:tgtEl>
                                      </p:cBhvr>
                                    </p:animEffect>
                                  </p:childTnLst>
                                </p:cTn>
                              </p:par>
                              <p:par>
                                <p:cTn id="21" presetID="10"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200"/>
                                        <p:tgtEl>
                                          <p:spTgt spid="54"/>
                                        </p:tgtEl>
                                      </p:cBhvr>
                                    </p:animEffect>
                                  </p:childTnLst>
                                </p:cTn>
                              </p:par>
                            </p:childTnLst>
                          </p:cTn>
                        </p:par>
                        <p:par>
                          <p:cTn id="24" fill="hold">
                            <p:stCondLst>
                              <p:cond delay="1100"/>
                            </p:stCondLst>
                            <p:childTnLst>
                              <p:par>
                                <p:cTn id="25" presetID="10" presetClass="entr" presetSubtype="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70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200"/>
                                        <p:tgtEl>
                                          <p:spTgt spid="37"/>
                                        </p:tgtEl>
                                      </p:cBhvr>
                                    </p:animEffect>
                                  </p:childTnLst>
                                </p:cTn>
                              </p:par>
                              <p:par>
                                <p:cTn id="31" presetID="10"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200"/>
                                        <p:tgtEl>
                                          <p:spTgt spid="45"/>
                                        </p:tgtEl>
                                      </p:cBhvr>
                                    </p:animEffect>
                                  </p:childTnLst>
                                </p:cTn>
                              </p:par>
                              <p:par>
                                <p:cTn id="34" presetID="10" presetClass="entr" presetSubtype="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200"/>
                                        <p:tgtEl>
                                          <p:spTgt spid="50"/>
                                        </p:tgtEl>
                                      </p:cBhvr>
                                    </p:animEffect>
                                  </p:childTnLst>
                                </p:cTn>
                              </p:par>
                              <p:par>
                                <p:cTn id="37" presetID="10"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fade">
                                      <p:cBhvr>
                                        <p:cTn id="39" dur="200"/>
                                        <p:tgtEl>
                                          <p:spTgt spid="63"/>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par>
                          <p:cTn id="44" fill="hold">
                            <p:stCondLst>
                              <p:cond delay="2300"/>
                            </p:stCondLst>
                            <p:childTnLst>
                              <p:par>
                                <p:cTn id="45" presetID="10" presetClass="entr" presetSubtype="0" fill="hold"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7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200"/>
                                        <p:tgtEl>
                                          <p:spTgt spid="46"/>
                                        </p:tgtEl>
                                      </p:cBhvr>
                                    </p:animEffect>
                                  </p:childTnLst>
                                </p:cTn>
                              </p:par>
                              <p:par>
                                <p:cTn id="51" presetID="10" presetClass="entr" presetSubtype="0" fill="hold" nodeType="withEffect">
                                  <p:stCondLst>
                                    <p:cond delay="0"/>
                                  </p:stCondLst>
                                  <p:childTnLst>
                                    <p:set>
                                      <p:cBhvr>
                                        <p:cTn id="52" dur="1" fill="hold">
                                          <p:stCondLst>
                                            <p:cond delay="0"/>
                                          </p:stCondLst>
                                        </p:cTn>
                                        <p:tgtEl>
                                          <p:spTgt spid="195"/>
                                        </p:tgtEl>
                                        <p:attrNameLst>
                                          <p:attrName>style.visibility</p:attrName>
                                        </p:attrNameLst>
                                      </p:cBhvr>
                                      <p:to>
                                        <p:strVal val="visible"/>
                                      </p:to>
                                    </p:set>
                                    <p:animEffect transition="in" filter="fade">
                                      <p:cBhvr>
                                        <p:cTn id="53" dur="200"/>
                                        <p:tgtEl>
                                          <p:spTgt spid="195"/>
                                        </p:tgtEl>
                                      </p:cBhvr>
                                    </p:animEffect>
                                  </p:childTnLst>
                                </p:cTn>
                              </p:par>
                              <p:par>
                                <p:cTn id="54" presetID="10" presetClass="entr" presetSubtype="0" fill="hold"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200"/>
                                        <p:tgtEl>
                                          <p:spTgt spid="51"/>
                                        </p:tgtEl>
                                      </p:cBhvr>
                                    </p:animEffect>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700"/>
                                        <p:tgtEl>
                                          <p:spTgt spid="41"/>
                                        </p:tgtEl>
                                      </p:cBhvr>
                                    </p:animEffect>
                                  </p:childTnLst>
                                </p:cTn>
                              </p:par>
                              <p:par>
                                <p:cTn id="61" presetID="10"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200"/>
                                        <p:tgtEl>
                                          <p:spTgt spid="42"/>
                                        </p:tgtEl>
                                      </p:cBhvr>
                                    </p:animEffect>
                                  </p:childTnLst>
                                </p:cTn>
                              </p:par>
                              <p:par>
                                <p:cTn id="64" presetID="10" presetClass="entr" presetSubtype="0" fill="hold"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fade">
                                      <p:cBhvr>
                                        <p:cTn id="66" dur="100"/>
                                        <p:tgtEl>
                                          <p:spTgt spid="47"/>
                                        </p:tgtEl>
                                      </p:cBhvr>
                                    </p:animEffect>
                                  </p:childTnLst>
                                </p:cTn>
                              </p:par>
                              <p:par>
                                <p:cTn id="67" presetID="10" presetClass="entr" presetSubtype="0" fill="hold" nodeType="with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fade">
                                      <p:cBhvr>
                                        <p:cTn id="69" dur="200"/>
                                        <p:tgtEl>
                                          <p:spTgt spid="60"/>
                                        </p:tgtEl>
                                      </p:cBhvr>
                                    </p:animEffect>
                                  </p:childTnLst>
                                </p:cTn>
                              </p:par>
                              <p:par>
                                <p:cTn id="70" presetID="10" presetClass="entr" presetSubtype="0"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200"/>
                                        <p:tgtEl>
                                          <p:spTgt spid="53"/>
                                        </p:tgtEl>
                                      </p:cBhvr>
                                    </p:animEffect>
                                  </p:childTnLst>
                                </p:cTn>
                              </p:par>
                            </p:childTnLst>
                          </p:cTn>
                        </p:par>
                        <p:par>
                          <p:cTn id="73" fill="hold">
                            <p:stCondLst>
                              <p:cond delay="3700"/>
                            </p:stCondLst>
                            <p:childTnLst>
                              <p:par>
                                <p:cTn id="74" presetID="10" presetClass="entr" presetSubtype="0" fill="hold" nodeType="after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800"/>
                                        <p:tgtEl>
                                          <p:spTgt spid="39"/>
                                        </p:tgtEl>
                                      </p:cBhvr>
                                    </p:animEffect>
                                  </p:childTnLst>
                                </p:cTn>
                              </p:par>
                              <p:par>
                                <p:cTn id="77" presetID="10" presetClass="entr" presetSubtype="0"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200"/>
                                        <p:tgtEl>
                                          <p:spTgt spid="43"/>
                                        </p:tgtEl>
                                      </p:cBhvr>
                                    </p:animEffect>
                                  </p:childTnLst>
                                </p:cTn>
                              </p:par>
                              <p:par>
                                <p:cTn id="80" presetID="10" presetClass="entr" presetSubtype="0" fill="hold" nodeType="with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fade">
                                      <p:cBhvr>
                                        <p:cTn id="82" dur="200"/>
                                        <p:tgtEl>
                                          <p:spTgt spid="48"/>
                                        </p:tgtEl>
                                      </p:cBhvr>
                                    </p:animEffect>
                                  </p:childTnLst>
                                </p:cTn>
                              </p:par>
                              <p:par>
                                <p:cTn id="83" presetID="10" presetClass="entr" presetSubtype="0" fill="hold" nodeType="with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fade">
                                      <p:cBhvr>
                                        <p:cTn id="85" dur="200"/>
                                        <p:tgtEl>
                                          <p:spTgt spid="55"/>
                                        </p:tgtEl>
                                      </p:cBhvr>
                                    </p:animEffect>
                                  </p:childTnLst>
                                </p:cTn>
                              </p:par>
                              <p:par>
                                <p:cTn id="86" presetID="10" presetClass="entr" presetSubtype="0" fill="hold" nodeType="with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fade">
                                      <p:cBhvr>
                                        <p:cTn id="88" dur="2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20</a:t>
            </a:fld>
            <a:endParaRPr/>
          </a:p>
        </p:txBody>
      </p:sp>
      <p:sp>
        <p:nvSpPr>
          <p:cNvPr id="2" name="Google Shape;374;p13">
            <a:extLst>
              <a:ext uri="{FF2B5EF4-FFF2-40B4-BE49-F238E27FC236}">
                <a16:creationId xmlns:a16="http://schemas.microsoft.com/office/drawing/2014/main" id="{429C83B0-BC25-A000-0CB6-C8AB0C7AEB77}"/>
              </a:ext>
            </a:extLst>
          </p:cNvPr>
          <p:cNvSpPr txBox="1"/>
          <p:nvPr/>
        </p:nvSpPr>
        <p:spPr>
          <a:xfrm>
            <a:off x="5552" y="166142"/>
            <a:ext cx="3347658" cy="3231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500" b="1" dirty="0">
                <a:solidFill>
                  <a:schemeClr val="lt1"/>
                </a:solidFill>
                <a:latin typeface="Roboto Condensed"/>
                <a:ea typeface="Roboto Condensed"/>
                <a:sym typeface="Roboto Condensed"/>
              </a:rPr>
              <a:t>Exploration du dataset</a:t>
            </a:r>
            <a:endParaRPr sz="1500" b="0" i="0" u="none" strike="noStrike" cap="none" dirty="0">
              <a:solidFill>
                <a:srgbClr val="000000"/>
              </a:solidFill>
              <a:latin typeface="Arial"/>
              <a:ea typeface="Arial"/>
              <a:cs typeface="Arial"/>
              <a:sym typeface="Arial"/>
            </a:endParaRPr>
          </a:p>
        </p:txBody>
      </p:sp>
      <p:pic>
        <p:nvPicPr>
          <p:cNvPr id="15" name="Image 14">
            <a:extLst>
              <a:ext uri="{FF2B5EF4-FFF2-40B4-BE49-F238E27FC236}">
                <a16:creationId xmlns:a16="http://schemas.microsoft.com/office/drawing/2014/main" id="{53BE2EEF-794B-FD96-52FB-C0C2A33961C8}"/>
              </a:ext>
            </a:extLst>
          </p:cNvPr>
          <p:cNvPicPr>
            <a:picLocks noChangeAspect="1"/>
          </p:cNvPicPr>
          <p:nvPr/>
        </p:nvPicPr>
        <p:blipFill>
          <a:blip r:embed="rId3"/>
          <a:stretch>
            <a:fillRect/>
          </a:stretch>
        </p:blipFill>
        <p:spPr>
          <a:xfrm>
            <a:off x="978901" y="1180906"/>
            <a:ext cx="3743847" cy="2781688"/>
          </a:xfrm>
          <a:prstGeom prst="rect">
            <a:avLst/>
          </a:prstGeom>
        </p:spPr>
      </p:pic>
      <p:pic>
        <p:nvPicPr>
          <p:cNvPr id="23" name="Image 22">
            <a:extLst>
              <a:ext uri="{FF2B5EF4-FFF2-40B4-BE49-F238E27FC236}">
                <a16:creationId xmlns:a16="http://schemas.microsoft.com/office/drawing/2014/main" id="{4CBBCB15-4441-4729-75F1-4F1D1E62AB0D}"/>
              </a:ext>
            </a:extLst>
          </p:cNvPr>
          <p:cNvPicPr>
            <a:picLocks noChangeAspect="1"/>
          </p:cNvPicPr>
          <p:nvPr/>
        </p:nvPicPr>
        <p:blipFill>
          <a:blip r:embed="rId4"/>
          <a:stretch>
            <a:fillRect/>
          </a:stretch>
        </p:blipFill>
        <p:spPr>
          <a:xfrm>
            <a:off x="5334244" y="1209485"/>
            <a:ext cx="2724530" cy="2753109"/>
          </a:xfrm>
          <a:prstGeom prst="rect">
            <a:avLst/>
          </a:prstGeom>
        </p:spPr>
      </p:pic>
    </p:spTree>
    <p:extLst>
      <p:ext uri="{BB962C8B-B14F-4D97-AF65-F5344CB8AC3E}">
        <p14:creationId xmlns:p14="http://schemas.microsoft.com/office/powerpoint/2010/main" val="89387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g10a08464007_0_12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21</a:t>
            </a:fld>
            <a:endParaRPr/>
          </a:p>
        </p:txBody>
      </p:sp>
      <p:sp>
        <p:nvSpPr>
          <p:cNvPr id="4" name="Google Shape;374;p13">
            <a:extLst>
              <a:ext uri="{FF2B5EF4-FFF2-40B4-BE49-F238E27FC236}">
                <a16:creationId xmlns:a16="http://schemas.microsoft.com/office/drawing/2014/main" id="{16A6A085-46C5-60DE-A72E-40624ED000BD}"/>
              </a:ext>
            </a:extLst>
          </p:cNvPr>
          <p:cNvSpPr txBox="1"/>
          <p:nvPr/>
        </p:nvSpPr>
        <p:spPr>
          <a:xfrm>
            <a:off x="-329668" y="166142"/>
            <a:ext cx="3347658" cy="3231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500" b="1" dirty="0">
                <a:solidFill>
                  <a:schemeClr val="lt1"/>
                </a:solidFill>
                <a:latin typeface="Roboto Condensed"/>
                <a:ea typeface="Roboto Condensed"/>
                <a:sym typeface="Roboto Condensed"/>
              </a:rPr>
              <a:t>        Architecture du </a:t>
            </a:r>
            <a:r>
              <a:rPr lang="en-US" sz="1500" b="1" dirty="0" err="1">
                <a:solidFill>
                  <a:schemeClr val="lt1"/>
                </a:solidFill>
                <a:latin typeface="Roboto Condensed"/>
                <a:ea typeface="Roboto Condensed"/>
                <a:sym typeface="Roboto Condensed"/>
              </a:rPr>
              <a:t>modèle</a:t>
            </a:r>
            <a:r>
              <a:rPr lang="en-US" sz="1500" b="1" dirty="0">
                <a:solidFill>
                  <a:schemeClr val="lt1"/>
                </a:solidFill>
                <a:latin typeface="Roboto Condensed"/>
                <a:ea typeface="Roboto Condensed"/>
                <a:sym typeface="Roboto Condensed"/>
              </a:rPr>
              <a:t> </a:t>
            </a:r>
            <a:endParaRPr sz="1500" b="0" i="0" u="none" strike="noStrike" cap="none" dirty="0">
              <a:solidFill>
                <a:srgbClr val="000000"/>
              </a:solidFill>
              <a:latin typeface="Arial"/>
              <a:ea typeface="Arial"/>
              <a:cs typeface="Arial"/>
              <a:sym typeface="Arial"/>
            </a:endParaRPr>
          </a:p>
        </p:txBody>
      </p:sp>
      <p:sp>
        <p:nvSpPr>
          <p:cNvPr id="48" name="AutoShape 67">
            <a:extLst>
              <a:ext uri="{FF2B5EF4-FFF2-40B4-BE49-F238E27FC236}">
                <a16:creationId xmlns:a16="http://schemas.microsoft.com/office/drawing/2014/main" id="{AF45018B-AD67-9841-018F-4B5E1831F923}"/>
              </a:ext>
            </a:extLst>
          </p:cNvPr>
          <p:cNvSpPr>
            <a:spLocks noChangeArrowheads="1"/>
          </p:cNvSpPr>
          <p:nvPr/>
        </p:nvSpPr>
        <p:spPr bwMode="auto">
          <a:xfrm>
            <a:off x="129019" y="1525600"/>
            <a:ext cx="1885950" cy="2533650"/>
          </a:xfrm>
          <a:prstGeom prst="roundRect">
            <a:avLst>
              <a:gd name="adj" fmla="val 16667"/>
            </a:avLst>
          </a:prstGeom>
          <a:solidFill>
            <a:schemeClr val="accent6">
              <a:lumMod val="20000"/>
              <a:lumOff val="80000"/>
            </a:schemeClr>
          </a:solidFill>
          <a:ln w="9525">
            <a:solidFill>
              <a:srgbClr val="0070C0"/>
            </a:solidFill>
            <a:round/>
            <a:headEnd/>
            <a:tailEnd/>
          </a:ln>
        </p:spPr>
        <p:txBody>
          <a:bodyPr rot="0" vert="horz" wrap="square" lIns="91440" tIns="45720" rIns="91440" bIns="45720" anchor="t" anchorCtr="0" upright="1">
            <a:noAutofit/>
          </a:bodyPr>
          <a:lstStyle/>
          <a:p>
            <a:endParaRPr lang="fr-FR" sz="1200">
              <a:solidFill>
                <a:srgbClr val="212121"/>
              </a:solidFill>
              <a:effectLst/>
              <a:latin typeface="Times New Roman" panose="02020603050405020304" pitchFamily="18" charset="0"/>
              <a:ea typeface="Times New Roman" panose="02020603050405020304" pitchFamily="18" charset="0"/>
            </a:endParaRPr>
          </a:p>
          <a:p>
            <a:r>
              <a:rPr lang="fr-FR" sz="1100">
                <a:effectLst/>
                <a:latin typeface="Times New Roman" panose="02020603050405020304" pitchFamily="18" charset="0"/>
                <a:ea typeface="Times New Roman" panose="02020603050405020304" pitchFamily="18" charset="0"/>
              </a:rPr>
              <a:t> </a:t>
            </a:r>
          </a:p>
          <a:p>
            <a:r>
              <a:rPr lang="fr-FR" sz="1100">
                <a:effectLst/>
                <a:latin typeface="Times New Roman" panose="02020603050405020304" pitchFamily="18" charset="0"/>
                <a:ea typeface="Times New Roman" panose="02020603050405020304" pitchFamily="18" charset="0"/>
              </a:rPr>
              <a:t> </a:t>
            </a:r>
          </a:p>
          <a:p>
            <a:r>
              <a:rPr lang="fr-FR" sz="1100">
                <a:effectLst/>
                <a:latin typeface="Times New Roman" panose="02020603050405020304" pitchFamily="18" charset="0"/>
                <a:ea typeface="Times New Roman" panose="02020603050405020304" pitchFamily="18" charset="0"/>
              </a:rPr>
              <a:t> </a:t>
            </a:r>
          </a:p>
          <a:p>
            <a:r>
              <a:rPr lang="fr-FR" sz="1100">
                <a:effectLst/>
                <a:latin typeface="Times New Roman" panose="02020603050405020304" pitchFamily="18" charset="0"/>
                <a:ea typeface="Times New Roman" panose="02020603050405020304" pitchFamily="18" charset="0"/>
              </a:rPr>
              <a:t> </a:t>
            </a:r>
          </a:p>
          <a:p>
            <a:r>
              <a:rPr lang="fr-FR" sz="1100">
                <a:effectLst/>
                <a:latin typeface="Times New Roman" panose="02020603050405020304" pitchFamily="18" charset="0"/>
                <a:ea typeface="Times New Roman" panose="02020603050405020304" pitchFamily="18" charset="0"/>
              </a:rPr>
              <a:t> </a:t>
            </a:r>
          </a:p>
          <a:p>
            <a:r>
              <a:rPr lang="fr-FR" sz="1100">
                <a:effectLst/>
                <a:latin typeface="Times New Roman" panose="02020603050405020304" pitchFamily="18" charset="0"/>
                <a:ea typeface="Times New Roman" panose="02020603050405020304" pitchFamily="18" charset="0"/>
              </a:rPr>
              <a:t> </a:t>
            </a:r>
          </a:p>
          <a:p>
            <a:r>
              <a:rPr lang="fr-FR" sz="1100">
                <a:effectLst/>
                <a:latin typeface="Times New Roman" panose="02020603050405020304" pitchFamily="18" charset="0"/>
                <a:ea typeface="Times New Roman" panose="02020603050405020304" pitchFamily="18" charset="0"/>
              </a:rPr>
              <a:t> </a:t>
            </a:r>
          </a:p>
          <a:p>
            <a:r>
              <a:rPr lang="fr-FR" sz="1100">
                <a:effectLst/>
                <a:latin typeface="Times New Roman" panose="02020603050405020304" pitchFamily="18" charset="0"/>
                <a:ea typeface="Times New Roman" panose="02020603050405020304" pitchFamily="18" charset="0"/>
              </a:rPr>
              <a:t> </a:t>
            </a:r>
          </a:p>
          <a:p>
            <a:r>
              <a:rPr lang="fr-FR" sz="1100">
                <a:effectLst/>
                <a:latin typeface="Times New Roman" panose="02020603050405020304" pitchFamily="18" charset="0"/>
                <a:ea typeface="Times New Roman" panose="02020603050405020304" pitchFamily="18" charset="0"/>
              </a:rPr>
              <a:t> </a:t>
            </a:r>
          </a:p>
          <a:p>
            <a:r>
              <a:rPr lang="fr-FR" sz="1100">
                <a:effectLst/>
                <a:latin typeface="Times New Roman" panose="02020603050405020304" pitchFamily="18" charset="0"/>
                <a:ea typeface="Times New Roman" panose="02020603050405020304" pitchFamily="18" charset="0"/>
              </a:rPr>
              <a:t> </a:t>
            </a:r>
          </a:p>
        </p:txBody>
      </p:sp>
      <p:sp>
        <p:nvSpPr>
          <p:cNvPr id="49" name="AutoShape 68">
            <a:extLst>
              <a:ext uri="{FF2B5EF4-FFF2-40B4-BE49-F238E27FC236}">
                <a16:creationId xmlns:a16="http://schemas.microsoft.com/office/drawing/2014/main" id="{F6033D99-B2AB-B5D0-FE68-9A7DA27F4824}"/>
              </a:ext>
            </a:extLst>
          </p:cNvPr>
          <p:cNvSpPr>
            <a:spLocks noChangeArrowheads="1"/>
          </p:cNvSpPr>
          <p:nvPr/>
        </p:nvSpPr>
        <p:spPr bwMode="auto">
          <a:xfrm>
            <a:off x="194713" y="3283306"/>
            <a:ext cx="1752600" cy="593527"/>
          </a:xfrm>
          <a:prstGeom prst="roundRect">
            <a:avLst>
              <a:gd name="adj" fmla="val 16667"/>
            </a:avLst>
          </a:prstGeom>
          <a:solidFill>
            <a:srgbClr val="FFFFFF"/>
          </a:solid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Question : What abnormality is seen in this image?</a:t>
            </a:r>
            <a:endParaRPr kumimoji="0" lang="en-US" altLang="fr-FR" sz="800" b="0" i="0" u="none" strike="noStrike" cap="none" normalizeH="0" baseline="0" dirty="0">
              <a:ln>
                <a:noFill/>
              </a:ln>
              <a:solidFill>
                <a:schemeClr val="tx1"/>
              </a:solidFill>
              <a:effectLst/>
              <a:latin typeface="Arial" panose="020B0604020202020204" pitchFamily="34" charset="0"/>
            </a:endParaRPr>
          </a:p>
        </p:txBody>
      </p:sp>
      <p:sp>
        <p:nvSpPr>
          <p:cNvPr id="50" name="AutoShape 74">
            <a:extLst>
              <a:ext uri="{FF2B5EF4-FFF2-40B4-BE49-F238E27FC236}">
                <a16:creationId xmlns:a16="http://schemas.microsoft.com/office/drawing/2014/main" id="{6E053257-B11F-995C-8647-7ABD0295CF83}"/>
              </a:ext>
            </a:extLst>
          </p:cNvPr>
          <p:cNvSpPr>
            <a:spLocks noChangeArrowheads="1"/>
          </p:cNvSpPr>
          <p:nvPr/>
        </p:nvSpPr>
        <p:spPr bwMode="auto">
          <a:xfrm>
            <a:off x="3403455" y="1551684"/>
            <a:ext cx="4272212" cy="2533650"/>
          </a:xfrm>
          <a:prstGeom prst="roundRect">
            <a:avLst>
              <a:gd name="adj" fmla="val 16667"/>
            </a:avLst>
          </a:prstGeom>
          <a:solidFill>
            <a:srgbClr val="FDE9D9"/>
          </a:solid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
        <p:nvSpPr>
          <p:cNvPr id="51" name="AutoShape 75">
            <a:extLst>
              <a:ext uri="{FF2B5EF4-FFF2-40B4-BE49-F238E27FC236}">
                <a16:creationId xmlns:a16="http://schemas.microsoft.com/office/drawing/2014/main" id="{52CD352B-3302-63E7-AB0B-DA627A1CD20D}"/>
              </a:ext>
            </a:extLst>
          </p:cNvPr>
          <p:cNvSpPr>
            <a:spLocks noChangeArrowheads="1"/>
          </p:cNvSpPr>
          <p:nvPr/>
        </p:nvSpPr>
        <p:spPr bwMode="auto">
          <a:xfrm>
            <a:off x="3589445" y="2042742"/>
            <a:ext cx="1449239" cy="491961"/>
          </a:xfrm>
          <a:prstGeom prst="roundRect">
            <a:avLst>
              <a:gd name="adj" fmla="val 16667"/>
            </a:avLst>
          </a:prstGeom>
          <a:solidFill>
            <a:srgbClr val="9BBB59"/>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FFFFFF"/>
                </a:solidFill>
                <a:effectLst/>
                <a:latin typeface="Arial" panose="020B0604020202020204" pitchFamily="34" charset="0"/>
                <a:ea typeface="Times New Roman" panose="02020603050405020304" pitchFamily="18" charset="0"/>
              </a:rPr>
              <a:t>Encodeur d’image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FFFFFF"/>
                </a:solidFill>
                <a:latin typeface="Arial" panose="020B0604020202020204" pitchFamily="34" charset="0"/>
                <a:ea typeface="Times New Roman" panose="02020603050405020304" pitchFamily="18" charset="0"/>
              </a:rPr>
              <a:t>(BERT/</a:t>
            </a:r>
            <a:r>
              <a:rPr lang="fr-FR" altLang="fr-FR" sz="1000" dirty="0" err="1">
                <a:solidFill>
                  <a:srgbClr val="FFFFFF"/>
                </a:solidFill>
                <a:latin typeface="Arial" panose="020B0604020202020204" pitchFamily="34" charset="0"/>
                <a:ea typeface="Times New Roman" panose="02020603050405020304" pitchFamily="18" charset="0"/>
              </a:rPr>
              <a:t>BioBERT</a:t>
            </a:r>
            <a:r>
              <a:rPr lang="fr-FR" altLang="fr-FR" sz="1000" dirty="0">
                <a:solidFill>
                  <a:srgbClr val="FFFFFF"/>
                </a:solidFill>
                <a:latin typeface="Arial" panose="020B0604020202020204" pitchFamily="34" charset="0"/>
                <a:ea typeface="Times New Roman" panose="02020603050405020304" pitchFamily="18" charset="0"/>
              </a:rPr>
              <a:t>)</a:t>
            </a:r>
            <a:endParaRPr kumimoji="0" lang="fr-FR" altLang="fr-FR" sz="1000" b="0" i="0" u="none" strike="noStrike" cap="none" normalizeH="0" baseline="0" dirty="0">
              <a:ln>
                <a:noFill/>
              </a:ln>
              <a:solidFill>
                <a:srgbClr val="FFFFFF"/>
              </a:solidFill>
              <a:effectLst/>
              <a:latin typeface="Arial" panose="020B0604020202020204" pitchFamily="34" charset="0"/>
              <a:ea typeface="Times New Roman" panose="02020603050405020304" pitchFamily="18" charset="0"/>
            </a:endParaRPr>
          </a:p>
        </p:txBody>
      </p:sp>
      <p:sp>
        <p:nvSpPr>
          <p:cNvPr id="52" name="AutoShape 76">
            <a:extLst>
              <a:ext uri="{FF2B5EF4-FFF2-40B4-BE49-F238E27FC236}">
                <a16:creationId xmlns:a16="http://schemas.microsoft.com/office/drawing/2014/main" id="{C58480E5-7CE9-D2BF-D372-1F173F358F7A}"/>
              </a:ext>
            </a:extLst>
          </p:cNvPr>
          <p:cNvSpPr>
            <a:spLocks noChangeArrowheads="1"/>
          </p:cNvSpPr>
          <p:nvPr/>
        </p:nvSpPr>
        <p:spPr bwMode="auto">
          <a:xfrm>
            <a:off x="3515010" y="3326911"/>
            <a:ext cx="1575619" cy="491961"/>
          </a:xfrm>
          <a:prstGeom prst="roundRect">
            <a:avLst>
              <a:gd name="adj" fmla="val 16667"/>
            </a:avLst>
          </a:prstGeom>
          <a:solidFill>
            <a:srgbClr val="0070C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FFFFFF"/>
                </a:solidFill>
                <a:effectLst/>
                <a:latin typeface="Arial" panose="020B0604020202020204" pitchFamily="34" charset="0"/>
                <a:ea typeface="Times New Roman" panose="02020603050405020304" pitchFamily="18" charset="0"/>
              </a:rPr>
              <a:t>Encodeur de texte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FFFFFF"/>
                </a:solidFill>
                <a:latin typeface="Arial" panose="020B0604020202020204" pitchFamily="34" charset="0"/>
              </a:rPr>
              <a:t>(</a:t>
            </a:r>
            <a:r>
              <a:rPr lang="fr-FR" altLang="fr-FR" sz="1000" dirty="0" err="1">
                <a:solidFill>
                  <a:srgbClr val="FFFFFF"/>
                </a:solidFill>
                <a:latin typeface="Arial" panose="020B0604020202020204" pitchFamily="34" charset="0"/>
              </a:rPr>
              <a:t>ViT</a:t>
            </a:r>
            <a:r>
              <a:rPr lang="fr-FR" altLang="fr-FR" sz="1000" dirty="0">
                <a:solidFill>
                  <a:srgbClr val="FFFFFF"/>
                </a:solidFill>
                <a:latin typeface="Arial" panose="020B0604020202020204" pitchFamily="34" charset="0"/>
              </a:rPr>
              <a:t>/</a:t>
            </a:r>
            <a:r>
              <a:rPr lang="fr-FR" altLang="fr-FR" sz="1000" dirty="0" err="1">
                <a:solidFill>
                  <a:srgbClr val="FFFFFF"/>
                </a:solidFill>
                <a:latin typeface="Arial" panose="020B0604020202020204" pitchFamily="34" charset="0"/>
              </a:rPr>
              <a:t>Swin</a:t>
            </a:r>
            <a:r>
              <a:rPr lang="fr-FR" altLang="fr-FR" sz="1000" dirty="0">
                <a:solidFill>
                  <a:srgbClr val="FFFFFF"/>
                </a:solidFill>
                <a:latin typeface="Arial" panose="020B0604020202020204" pitchFamily="34" charset="0"/>
              </a:rPr>
              <a:t> Transformer)</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
        <p:nvSpPr>
          <p:cNvPr id="53" name="AutoShape 77">
            <a:extLst>
              <a:ext uri="{FF2B5EF4-FFF2-40B4-BE49-F238E27FC236}">
                <a16:creationId xmlns:a16="http://schemas.microsoft.com/office/drawing/2014/main" id="{B52097B7-9829-8481-A827-5A4C3640959F}"/>
              </a:ext>
            </a:extLst>
          </p:cNvPr>
          <p:cNvSpPr>
            <a:spLocks noChangeArrowheads="1"/>
          </p:cNvSpPr>
          <p:nvPr/>
        </p:nvSpPr>
        <p:spPr bwMode="auto">
          <a:xfrm>
            <a:off x="4613492" y="2672377"/>
            <a:ext cx="1777946" cy="491961"/>
          </a:xfrm>
          <a:prstGeom prst="roundRect">
            <a:avLst>
              <a:gd name="adj" fmla="val 16667"/>
            </a:avLst>
          </a:prstGeom>
          <a:solidFill>
            <a:srgbClr val="7030A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FFFFFF"/>
                </a:solidFill>
                <a:effectLst/>
                <a:latin typeface="Arial" panose="020B0604020202020204" pitchFamily="34" charset="0"/>
                <a:ea typeface="Times New Roman" panose="02020603050405020304" pitchFamily="18" charset="0"/>
              </a:rPr>
              <a:t>Fusion des </a:t>
            </a:r>
            <a:r>
              <a:rPr kumimoji="0" lang="fr-FR" altLang="fr-FR" sz="1000" b="0" i="0" u="none" strike="noStrike" cap="none" normalizeH="0" baseline="0" dirty="0" err="1">
                <a:ln>
                  <a:noFill/>
                </a:ln>
                <a:solidFill>
                  <a:srgbClr val="FFFFFF"/>
                </a:solidFill>
                <a:effectLst/>
                <a:latin typeface="Arial" panose="020B0604020202020204" pitchFamily="34" charset="0"/>
                <a:ea typeface="Times New Roman" panose="02020603050405020304" pitchFamily="18" charset="0"/>
              </a:rPr>
              <a:t>caracteristiques</a:t>
            </a:r>
            <a:endParaRPr kumimoji="0" lang="fr-FR" altLang="fr-FR" sz="1000" b="0" i="0" u="none" strike="noStrike" cap="none" normalizeH="0" baseline="0" dirty="0">
              <a:ln>
                <a:noFill/>
              </a:ln>
              <a:solidFill>
                <a:srgbClr val="FFFFFF"/>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FFFFFF"/>
                </a:solidFill>
                <a:effectLst/>
                <a:latin typeface="Arial" panose="020B0604020202020204" pitchFamily="34" charset="0"/>
                <a:ea typeface="Times New Roman" panose="02020603050405020304" pitchFamily="18" charset="0"/>
              </a:rPr>
              <a:t>(fusion tardive)       </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cxnSp>
        <p:nvCxnSpPr>
          <p:cNvPr id="54" name="AutoShape 78">
            <a:extLst>
              <a:ext uri="{FF2B5EF4-FFF2-40B4-BE49-F238E27FC236}">
                <a16:creationId xmlns:a16="http://schemas.microsoft.com/office/drawing/2014/main" id="{1697B5E8-DCF9-AD40-7536-1E018D0211CC}"/>
              </a:ext>
            </a:extLst>
          </p:cNvPr>
          <p:cNvCxnSpPr>
            <a:cxnSpLocks noChangeShapeType="1"/>
            <a:stCxn id="49" idx="3"/>
            <a:endCxn id="52" idx="1"/>
          </p:cNvCxnSpPr>
          <p:nvPr/>
        </p:nvCxnSpPr>
        <p:spPr bwMode="auto">
          <a:xfrm flipV="1">
            <a:off x="1947313" y="3572892"/>
            <a:ext cx="1567697" cy="7178"/>
          </a:xfrm>
          <a:prstGeom prst="straightConnector1">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55" name="AutoShape 84">
            <a:extLst>
              <a:ext uri="{FF2B5EF4-FFF2-40B4-BE49-F238E27FC236}">
                <a16:creationId xmlns:a16="http://schemas.microsoft.com/office/drawing/2014/main" id="{EAB981DC-49FB-DFEC-ADB1-9E9E7ABEBCD4}"/>
              </a:ext>
            </a:extLst>
          </p:cNvPr>
          <p:cNvCxnSpPr>
            <a:cxnSpLocks noChangeShapeType="1"/>
            <a:stCxn id="51" idx="3"/>
          </p:cNvCxnSpPr>
          <p:nvPr/>
        </p:nvCxnSpPr>
        <p:spPr bwMode="auto">
          <a:xfrm>
            <a:off x="5038684" y="2288723"/>
            <a:ext cx="423864" cy="0"/>
          </a:xfrm>
          <a:prstGeom prst="straightConnector1">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56" name="AutoShape 85">
            <a:extLst>
              <a:ext uri="{FF2B5EF4-FFF2-40B4-BE49-F238E27FC236}">
                <a16:creationId xmlns:a16="http://schemas.microsoft.com/office/drawing/2014/main" id="{0DF76CFF-1716-94A0-3FD7-58976C0E1C10}"/>
              </a:ext>
            </a:extLst>
          </p:cNvPr>
          <p:cNvCxnSpPr>
            <a:cxnSpLocks noChangeShapeType="1"/>
          </p:cNvCxnSpPr>
          <p:nvPr/>
        </p:nvCxnSpPr>
        <p:spPr bwMode="auto">
          <a:xfrm>
            <a:off x="5462548" y="2272657"/>
            <a:ext cx="0" cy="409575"/>
          </a:xfrm>
          <a:prstGeom prst="straightConnector1">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57" name="Rectangle 89">
            <a:extLst>
              <a:ext uri="{FF2B5EF4-FFF2-40B4-BE49-F238E27FC236}">
                <a16:creationId xmlns:a16="http://schemas.microsoft.com/office/drawing/2014/main" id="{442885D4-6AC9-D8C7-B0DB-9BE30CFC04ED}"/>
              </a:ext>
            </a:extLst>
          </p:cNvPr>
          <p:cNvSpPr>
            <a:spLocks noChangeArrowheads="1"/>
          </p:cNvSpPr>
          <p:nvPr/>
        </p:nvSpPr>
        <p:spPr bwMode="auto">
          <a:xfrm>
            <a:off x="428738" y="1186256"/>
            <a:ext cx="1303900" cy="342326"/>
          </a:xfrm>
          <a:prstGeom prst="rect">
            <a:avLst/>
          </a:prstGeom>
          <a:solidFill>
            <a:srgbClr val="F1C24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Données d’entrée</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
        <p:nvSpPr>
          <p:cNvPr id="58" name="Rectangle 90">
            <a:extLst>
              <a:ext uri="{FF2B5EF4-FFF2-40B4-BE49-F238E27FC236}">
                <a16:creationId xmlns:a16="http://schemas.microsoft.com/office/drawing/2014/main" id="{4F8D0DDA-08BB-64ED-CAF0-A9A7C2D614C1}"/>
              </a:ext>
            </a:extLst>
          </p:cNvPr>
          <p:cNvSpPr>
            <a:spLocks noChangeArrowheads="1"/>
          </p:cNvSpPr>
          <p:nvPr/>
        </p:nvSpPr>
        <p:spPr bwMode="auto">
          <a:xfrm>
            <a:off x="4889825" y="1217528"/>
            <a:ext cx="1303900" cy="342326"/>
          </a:xfrm>
          <a:prstGeom prst="rect">
            <a:avLst/>
          </a:prstGeom>
          <a:solidFill>
            <a:srgbClr val="F1C24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Modèle VQA</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
        <p:nvSpPr>
          <p:cNvPr id="59" name="Rectangle 91">
            <a:extLst>
              <a:ext uri="{FF2B5EF4-FFF2-40B4-BE49-F238E27FC236}">
                <a16:creationId xmlns:a16="http://schemas.microsoft.com/office/drawing/2014/main" id="{5A5BE564-2B66-4C2D-A873-F951042FAA29}"/>
              </a:ext>
            </a:extLst>
          </p:cNvPr>
          <p:cNvSpPr>
            <a:spLocks noChangeArrowheads="1"/>
          </p:cNvSpPr>
          <p:nvPr/>
        </p:nvSpPr>
        <p:spPr bwMode="auto">
          <a:xfrm>
            <a:off x="6768977" y="2739503"/>
            <a:ext cx="866677" cy="31591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Classifieur</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0" name="Rectangle 95">
            <a:extLst>
              <a:ext uri="{FF2B5EF4-FFF2-40B4-BE49-F238E27FC236}">
                <a16:creationId xmlns:a16="http://schemas.microsoft.com/office/drawing/2014/main" id="{647E31A7-A5D9-DFE7-8BD7-4A975186014D}"/>
              </a:ext>
            </a:extLst>
          </p:cNvPr>
          <p:cNvSpPr>
            <a:spLocks noChangeArrowheads="1"/>
          </p:cNvSpPr>
          <p:nvPr/>
        </p:nvSpPr>
        <p:spPr bwMode="auto">
          <a:xfrm>
            <a:off x="8179799" y="2541504"/>
            <a:ext cx="987535" cy="9715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Réponse :</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Immature </a:t>
            </a:r>
            <a:r>
              <a:rPr kumimoji="0" lang="fr-FR" altLang="fr-FR" sz="12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teratoma</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61" name="Image 172">
            <a:extLst>
              <a:ext uri="{FF2B5EF4-FFF2-40B4-BE49-F238E27FC236}">
                <a16:creationId xmlns:a16="http://schemas.microsoft.com/office/drawing/2014/main" id="{6B1D902F-0905-EC50-5C6B-DE8E79AEA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079" y="1729743"/>
            <a:ext cx="1533525" cy="1228725"/>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AutoShape 78">
            <a:extLst>
              <a:ext uri="{FF2B5EF4-FFF2-40B4-BE49-F238E27FC236}">
                <a16:creationId xmlns:a16="http://schemas.microsoft.com/office/drawing/2014/main" id="{D5DEB080-FB8B-1351-008A-7B985EA5E47A}"/>
              </a:ext>
            </a:extLst>
          </p:cNvPr>
          <p:cNvCxnSpPr>
            <a:cxnSpLocks noChangeShapeType="1"/>
            <a:endCxn id="51" idx="1"/>
          </p:cNvCxnSpPr>
          <p:nvPr/>
        </p:nvCxnSpPr>
        <p:spPr bwMode="auto">
          <a:xfrm>
            <a:off x="1834604" y="2272657"/>
            <a:ext cx="1754841" cy="16066"/>
          </a:xfrm>
          <a:prstGeom prst="straightConnector1">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63" name="AutoShape 84">
            <a:extLst>
              <a:ext uri="{FF2B5EF4-FFF2-40B4-BE49-F238E27FC236}">
                <a16:creationId xmlns:a16="http://schemas.microsoft.com/office/drawing/2014/main" id="{8DA49A39-9C9E-ED97-5076-B0484DB6E3FE}"/>
              </a:ext>
            </a:extLst>
          </p:cNvPr>
          <p:cNvCxnSpPr>
            <a:cxnSpLocks noChangeShapeType="1"/>
          </p:cNvCxnSpPr>
          <p:nvPr/>
        </p:nvCxnSpPr>
        <p:spPr bwMode="auto">
          <a:xfrm>
            <a:off x="5090629" y="3513054"/>
            <a:ext cx="353133" cy="4741"/>
          </a:xfrm>
          <a:prstGeom prst="straightConnector1">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576" name="AutoShape 87">
            <a:extLst>
              <a:ext uri="{FF2B5EF4-FFF2-40B4-BE49-F238E27FC236}">
                <a16:creationId xmlns:a16="http://schemas.microsoft.com/office/drawing/2014/main" id="{97D306E0-6698-A6AB-A623-2A1731FF598D}"/>
              </a:ext>
            </a:extLst>
          </p:cNvPr>
          <p:cNvCxnSpPr>
            <a:cxnSpLocks noChangeShapeType="1"/>
          </p:cNvCxnSpPr>
          <p:nvPr/>
        </p:nvCxnSpPr>
        <p:spPr bwMode="auto">
          <a:xfrm flipH="1" flipV="1">
            <a:off x="5434237" y="3146658"/>
            <a:ext cx="9525" cy="381000"/>
          </a:xfrm>
          <a:prstGeom prst="straightConnector1">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577" name="AutoShape 93">
            <a:extLst>
              <a:ext uri="{FF2B5EF4-FFF2-40B4-BE49-F238E27FC236}">
                <a16:creationId xmlns:a16="http://schemas.microsoft.com/office/drawing/2014/main" id="{E4ADA800-6EDD-8ADF-C04A-52AFDD668E1A}"/>
              </a:ext>
            </a:extLst>
          </p:cNvPr>
          <p:cNvSpPr>
            <a:spLocks noChangeArrowheads="1"/>
          </p:cNvSpPr>
          <p:nvPr/>
        </p:nvSpPr>
        <p:spPr bwMode="auto">
          <a:xfrm>
            <a:off x="7722973" y="2687409"/>
            <a:ext cx="467842" cy="396142"/>
          </a:xfrm>
          <a:prstGeom prst="rightArrow">
            <a:avLst>
              <a:gd name="adj1" fmla="val 50000"/>
              <a:gd name="adj2" fmla="val 25000"/>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FR"/>
          </a:p>
        </p:txBody>
      </p:sp>
      <p:cxnSp>
        <p:nvCxnSpPr>
          <p:cNvPr id="578" name="AutoShape 78">
            <a:extLst>
              <a:ext uri="{FF2B5EF4-FFF2-40B4-BE49-F238E27FC236}">
                <a16:creationId xmlns:a16="http://schemas.microsoft.com/office/drawing/2014/main" id="{E3A67820-364C-20CA-504E-65B92066C843}"/>
              </a:ext>
            </a:extLst>
          </p:cNvPr>
          <p:cNvCxnSpPr>
            <a:cxnSpLocks noChangeShapeType="1"/>
          </p:cNvCxnSpPr>
          <p:nvPr/>
        </p:nvCxnSpPr>
        <p:spPr bwMode="auto">
          <a:xfrm>
            <a:off x="6391438" y="2897459"/>
            <a:ext cx="402253" cy="0"/>
          </a:xfrm>
          <a:prstGeom prst="straightConnector1">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579" name="Google Shape;467;p8">
            <a:extLst>
              <a:ext uri="{FF2B5EF4-FFF2-40B4-BE49-F238E27FC236}">
                <a16:creationId xmlns:a16="http://schemas.microsoft.com/office/drawing/2014/main" id="{1CADE363-B80E-19B8-D746-5B75A9F2B957}"/>
              </a:ext>
            </a:extLst>
          </p:cNvPr>
          <p:cNvSpPr txBox="1"/>
          <p:nvPr/>
        </p:nvSpPr>
        <p:spPr>
          <a:xfrm>
            <a:off x="5021510" y="1763901"/>
            <a:ext cx="2780888" cy="589402"/>
          </a:xfrm>
          <a:prstGeom prst="rect">
            <a:avLst/>
          </a:prstGeom>
          <a:noFill/>
          <a:ln>
            <a:noFill/>
          </a:ln>
        </p:spPr>
        <p:txBody>
          <a:bodyPr spcFirstLastPara="1" wrap="square" lIns="91425" tIns="91425" rIns="91425" bIns="91425" anchor="t" anchorCtr="0">
            <a:noAutofit/>
          </a:bodyPr>
          <a:lstStyle/>
          <a:p>
            <a:pPr marL="0" marR="900430" indent="0" algn="just">
              <a:lnSpc>
                <a:spcPct val="150000"/>
              </a:lnSpc>
              <a:spcBef>
                <a:spcPts val="600"/>
              </a:spcBef>
              <a:spcAft>
                <a:spcPts val="450"/>
              </a:spcAft>
              <a:buNone/>
            </a:pPr>
            <a:r>
              <a:rPr lang="fr-FR" dirty="0">
                <a:effectLst/>
                <a:latin typeface="Times New Roman" panose="02020603050405020304" pitchFamily="18" charset="0"/>
                <a:ea typeface="Times New Roman" panose="02020603050405020304" pitchFamily="18" charset="0"/>
              </a:rPr>
              <a:t>Image </a:t>
            </a:r>
            <a:r>
              <a:rPr lang="fr-FR" dirty="0" err="1">
                <a:effectLst/>
                <a:latin typeface="Times New Roman" panose="02020603050405020304" pitchFamily="18" charset="0"/>
                <a:ea typeface="Times New Roman" panose="02020603050405020304" pitchFamily="18" charset="0"/>
              </a:rPr>
              <a:t>features</a:t>
            </a:r>
            <a:endParaRPr lang="fr-FR" dirty="0">
              <a:effectLst/>
              <a:latin typeface="Times New Roman" panose="02020603050405020304" pitchFamily="18" charset="0"/>
              <a:ea typeface="Times New Roman" panose="02020603050405020304" pitchFamily="18" charset="0"/>
            </a:endParaRPr>
          </a:p>
        </p:txBody>
      </p:sp>
      <p:sp>
        <p:nvSpPr>
          <p:cNvPr id="580" name="Google Shape;467;p8">
            <a:extLst>
              <a:ext uri="{FF2B5EF4-FFF2-40B4-BE49-F238E27FC236}">
                <a16:creationId xmlns:a16="http://schemas.microsoft.com/office/drawing/2014/main" id="{BC6BA535-DCFE-DE3E-49BE-043E4328765E}"/>
              </a:ext>
            </a:extLst>
          </p:cNvPr>
          <p:cNvSpPr txBox="1"/>
          <p:nvPr/>
        </p:nvSpPr>
        <p:spPr>
          <a:xfrm>
            <a:off x="5045587" y="3346074"/>
            <a:ext cx="2780888" cy="589402"/>
          </a:xfrm>
          <a:prstGeom prst="rect">
            <a:avLst/>
          </a:prstGeom>
          <a:noFill/>
          <a:ln>
            <a:noFill/>
          </a:ln>
        </p:spPr>
        <p:txBody>
          <a:bodyPr spcFirstLastPara="1" wrap="square" lIns="91425" tIns="91425" rIns="91425" bIns="91425" anchor="t" anchorCtr="0">
            <a:noAutofit/>
          </a:bodyPr>
          <a:lstStyle/>
          <a:p>
            <a:pPr marL="0" marR="900430" indent="0" algn="just">
              <a:lnSpc>
                <a:spcPct val="150000"/>
              </a:lnSpc>
              <a:spcBef>
                <a:spcPts val="600"/>
              </a:spcBef>
              <a:spcAft>
                <a:spcPts val="450"/>
              </a:spcAft>
              <a:buNone/>
            </a:pPr>
            <a:r>
              <a:rPr lang="fr-FR" dirty="0">
                <a:effectLst/>
                <a:latin typeface="Times New Roman" panose="02020603050405020304" pitchFamily="18" charset="0"/>
                <a:ea typeface="Times New Roman" panose="02020603050405020304" pitchFamily="18" charset="0"/>
              </a:rPr>
              <a:t>Question </a:t>
            </a:r>
            <a:r>
              <a:rPr lang="fr-FR" dirty="0" err="1">
                <a:effectLst/>
                <a:latin typeface="Times New Roman" panose="02020603050405020304" pitchFamily="18" charset="0"/>
                <a:ea typeface="Times New Roman" panose="02020603050405020304" pitchFamily="18" charset="0"/>
              </a:rPr>
              <a:t>features</a:t>
            </a:r>
            <a:endParaRPr lang="fr-FR" dirty="0">
              <a:effectLst/>
              <a:latin typeface="Times New Roman" panose="02020603050405020304" pitchFamily="18" charset="0"/>
              <a:ea typeface="Times New Roman" panose="02020603050405020304" pitchFamily="18" charset="0"/>
            </a:endParaRPr>
          </a:p>
        </p:txBody>
      </p:sp>
      <p:sp>
        <p:nvSpPr>
          <p:cNvPr id="581" name="Google Shape;467;p8">
            <a:extLst>
              <a:ext uri="{FF2B5EF4-FFF2-40B4-BE49-F238E27FC236}">
                <a16:creationId xmlns:a16="http://schemas.microsoft.com/office/drawing/2014/main" id="{E5B29E68-E35F-5983-A985-B478D9854F70}"/>
              </a:ext>
            </a:extLst>
          </p:cNvPr>
          <p:cNvSpPr txBox="1"/>
          <p:nvPr/>
        </p:nvSpPr>
        <p:spPr>
          <a:xfrm>
            <a:off x="1932032" y="1762248"/>
            <a:ext cx="2530859" cy="594122"/>
          </a:xfrm>
          <a:prstGeom prst="rect">
            <a:avLst/>
          </a:prstGeom>
          <a:noFill/>
          <a:ln>
            <a:noFill/>
          </a:ln>
        </p:spPr>
        <p:txBody>
          <a:bodyPr spcFirstLastPara="1" wrap="square" lIns="91425" tIns="91425" rIns="91425" bIns="91425" anchor="t" anchorCtr="0">
            <a:noAutofit/>
          </a:bodyPr>
          <a:lstStyle/>
          <a:p>
            <a:pPr marL="0" marR="900430" indent="0" algn="just">
              <a:lnSpc>
                <a:spcPct val="150000"/>
              </a:lnSpc>
              <a:spcBef>
                <a:spcPts val="600"/>
              </a:spcBef>
              <a:spcAft>
                <a:spcPts val="450"/>
              </a:spcAft>
              <a:buNone/>
            </a:pPr>
            <a:r>
              <a:rPr lang="fr-FR" sz="1200" dirty="0">
                <a:effectLst/>
                <a:latin typeface="Times New Roman" panose="02020603050405020304" pitchFamily="18" charset="0"/>
                <a:ea typeface="Times New Roman" panose="02020603050405020304" pitchFamily="18" charset="0"/>
              </a:rPr>
              <a:t> Image  </a:t>
            </a:r>
            <a:r>
              <a:rPr lang="fr-FR" sz="1200" dirty="0" err="1">
                <a:effectLst/>
                <a:latin typeface="Times New Roman" panose="02020603050405020304" pitchFamily="18" charset="0"/>
                <a:ea typeface="Times New Roman" panose="02020603050405020304" pitchFamily="18" charset="0"/>
              </a:rPr>
              <a:t>Preprocessing</a:t>
            </a:r>
            <a:endParaRPr lang="fr-FR" sz="1200" dirty="0">
              <a:effectLst/>
              <a:latin typeface="Times New Roman" panose="02020603050405020304" pitchFamily="18" charset="0"/>
              <a:ea typeface="Times New Roman" panose="02020603050405020304" pitchFamily="18" charset="0"/>
            </a:endParaRPr>
          </a:p>
        </p:txBody>
      </p:sp>
      <p:sp>
        <p:nvSpPr>
          <p:cNvPr id="588" name="Google Shape;467;p8">
            <a:extLst>
              <a:ext uri="{FF2B5EF4-FFF2-40B4-BE49-F238E27FC236}">
                <a16:creationId xmlns:a16="http://schemas.microsoft.com/office/drawing/2014/main" id="{6B9664B1-8856-84C2-5CFE-40287C4CFD4E}"/>
              </a:ext>
            </a:extLst>
          </p:cNvPr>
          <p:cNvSpPr txBox="1"/>
          <p:nvPr/>
        </p:nvSpPr>
        <p:spPr>
          <a:xfrm>
            <a:off x="1905819" y="3048666"/>
            <a:ext cx="2530860" cy="589402"/>
          </a:xfrm>
          <a:prstGeom prst="rect">
            <a:avLst/>
          </a:prstGeom>
          <a:noFill/>
          <a:ln>
            <a:noFill/>
          </a:ln>
        </p:spPr>
        <p:txBody>
          <a:bodyPr spcFirstLastPara="1" wrap="square" lIns="91425" tIns="91425" rIns="91425" bIns="91425" anchor="t" anchorCtr="0">
            <a:noAutofit/>
          </a:bodyPr>
          <a:lstStyle/>
          <a:p>
            <a:pPr marL="0" marR="900430" indent="0" algn="just">
              <a:lnSpc>
                <a:spcPct val="150000"/>
              </a:lnSpc>
              <a:spcBef>
                <a:spcPts val="600"/>
              </a:spcBef>
              <a:spcAft>
                <a:spcPts val="450"/>
              </a:spcAft>
              <a:buNone/>
            </a:pPr>
            <a:r>
              <a:rPr lang="fr-FR" sz="1200" dirty="0">
                <a:latin typeface="Times New Roman" panose="02020603050405020304" pitchFamily="18" charset="0"/>
                <a:ea typeface="Times New Roman" panose="02020603050405020304" pitchFamily="18" charset="0"/>
              </a:rPr>
              <a:t>Question </a:t>
            </a:r>
            <a:r>
              <a:rPr lang="fr-FR" sz="1200" dirty="0" err="1">
                <a:effectLst/>
                <a:latin typeface="Times New Roman" panose="02020603050405020304" pitchFamily="18" charset="0"/>
                <a:ea typeface="Times New Roman" panose="02020603050405020304" pitchFamily="18" charset="0"/>
              </a:rPr>
              <a:t>Preprocessing</a:t>
            </a:r>
            <a:endParaRPr lang="fr-FR" sz="12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g10a08464007_0_12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22</a:t>
            </a:fld>
            <a:endParaRPr/>
          </a:p>
        </p:txBody>
      </p:sp>
      <p:sp>
        <p:nvSpPr>
          <p:cNvPr id="4" name="Google Shape;374;p13">
            <a:extLst>
              <a:ext uri="{FF2B5EF4-FFF2-40B4-BE49-F238E27FC236}">
                <a16:creationId xmlns:a16="http://schemas.microsoft.com/office/drawing/2014/main" id="{16A6A085-46C5-60DE-A72E-40624ED000BD}"/>
              </a:ext>
            </a:extLst>
          </p:cNvPr>
          <p:cNvSpPr txBox="1"/>
          <p:nvPr/>
        </p:nvSpPr>
        <p:spPr>
          <a:xfrm>
            <a:off x="73968" y="166142"/>
            <a:ext cx="3347658" cy="3539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700" b="1" dirty="0">
                <a:solidFill>
                  <a:schemeClr val="lt1"/>
                </a:solidFill>
                <a:latin typeface="Roboto Condensed"/>
                <a:ea typeface="Roboto Condensed"/>
                <a:sym typeface="Roboto Condensed"/>
              </a:rPr>
              <a:t>        Training</a:t>
            </a:r>
            <a:endParaRPr sz="1700" b="0" i="0" u="none" strike="noStrike" cap="none" dirty="0">
              <a:solidFill>
                <a:srgbClr val="000000"/>
              </a:solidFill>
              <a:latin typeface="Arial"/>
              <a:ea typeface="Arial"/>
              <a:cs typeface="Arial"/>
              <a:sym typeface="Arial"/>
            </a:endParaRPr>
          </a:p>
        </p:txBody>
      </p:sp>
      <p:pic>
        <p:nvPicPr>
          <p:cNvPr id="6" name="Image 5">
            <a:extLst>
              <a:ext uri="{FF2B5EF4-FFF2-40B4-BE49-F238E27FC236}">
                <a16:creationId xmlns:a16="http://schemas.microsoft.com/office/drawing/2014/main" id="{9160B686-9AC8-4753-760E-B8B3B388A14C}"/>
              </a:ext>
            </a:extLst>
          </p:cNvPr>
          <p:cNvPicPr>
            <a:picLocks noChangeAspect="1"/>
          </p:cNvPicPr>
          <p:nvPr/>
        </p:nvPicPr>
        <p:blipFill>
          <a:blip r:embed="rId3"/>
          <a:stretch>
            <a:fillRect/>
          </a:stretch>
        </p:blipFill>
        <p:spPr>
          <a:xfrm>
            <a:off x="1972355" y="428605"/>
            <a:ext cx="5091385" cy="3000395"/>
          </a:xfrm>
          <a:prstGeom prst="rect">
            <a:avLst/>
          </a:prstGeom>
        </p:spPr>
      </p:pic>
      <p:sp>
        <p:nvSpPr>
          <p:cNvPr id="2" name="ZoneTexte 1">
            <a:extLst>
              <a:ext uri="{FF2B5EF4-FFF2-40B4-BE49-F238E27FC236}">
                <a16:creationId xmlns:a16="http://schemas.microsoft.com/office/drawing/2014/main" id="{6F2F4C7B-CB12-459A-60E0-FD0C326897E2}"/>
              </a:ext>
            </a:extLst>
          </p:cNvPr>
          <p:cNvSpPr txBox="1"/>
          <p:nvPr/>
        </p:nvSpPr>
        <p:spPr>
          <a:xfrm>
            <a:off x="200660" y="3382267"/>
            <a:ext cx="8657589" cy="600164"/>
          </a:xfrm>
          <a:prstGeom prst="rect">
            <a:avLst/>
          </a:prstGeom>
          <a:noFill/>
        </p:spPr>
        <p:txBody>
          <a:bodyPr wrap="square">
            <a:spAutoFit/>
          </a:bodyPr>
          <a:lstStyle/>
          <a:p>
            <a:pPr marL="285750" indent="-285750">
              <a:buFont typeface="Wingdings" panose="05000000000000000000" pitchFamily="2" charset="2"/>
              <a:buChar char="q"/>
            </a:pPr>
            <a:r>
              <a:rPr lang="fr-FR" sz="1650" dirty="0">
                <a:effectLst/>
                <a:latin typeface="+mj-lt"/>
                <a:cs typeface="Times New Roman" panose="02020603050405020304" pitchFamily="18" charset="0"/>
              </a:rPr>
              <a:t>Le modèle que nous avons proposé avec </a:t>
            </a:r>
            <a:r>
              <a:rPr lang="fr-FR" sz="1650" dirty="0" err="1">
                <a:effectLst/>
                <a:latin typeface="+mj-lt"/>
                <a:cs typeface="Times New Roman" panose="02020603050405020304" pitchFamily="18" charset="0"/>
              </a:rPr>
              <a:t>BioBERT</a:t>
            </a:r>
            <a:r>
              <a:rPr lang="fr-FR" sz="1650" dirty="0">
                <a:effectLst/>
                <a:latin typeface="+mj-lt"/>
                <a:cs typeface="Times New Roman" panose="02020603050405020304" pitchFamily="18" charset="0"/>
              </a:rPr>
              <a:t> et </a:t>
            </a:r>
            <a:r>
              <a:rPr lang="fr-FR" sz="1650" dirty="0" err="1">
                <a:effectLst/>
                <a:latin typeface="+mj-lt"/>
                <a:cs typeface="Times New Roman" panose="02020603050405020304" pitchFamily="18" charset="0"/>
              </a:rPr>
              <a:t>Swin</a:t>
            </a:r>
            <a:r>
              <a:rPr lang="fr-FR" sz="1650" dirty="0">
                <a:effectLst/>
                <a:latin typeface="+mj-lt"/>
                <a:cs typeface="Times New Roman" panose="02020603050405020304" pitchFamily="18" charset="0"/>
              </a:rPr>
              <a:t> Transformer est celui qui a donné les résultats optimaux  en </a:t>
            </a:r>
            <a:r>
              <a:rPr lang="en-US" sz="1650" b="0" i="0" u="none" strike="noStrike" cap="none" dirty="0" err="1">
                <a:solidFill>
                  <a:schemeClr val="dk1"/>
                </a:solidFill>
                <a:latin typeface="+mj-lt"/>
                <a:cs typeface="Times New Roman" panose="02020603050405020304" pitchFamily="18" charset="0"/>
                <a:sym typeface="Arial"/>
              </a:rPr>
              <a:t>obtenant</a:t>
            </a:r>
            <a:r>
              <a:rPr lang="en-US" sz="1650" b="0" i="0" u="none" strike="noStrike" cap="none" dirty="0">
                <a:solidFill>
                  <a:schemeClr val="dk1"/>
                </a:solidFill>
                <a:latin typeface="+mj-lt"/>
                <a:cs typeface="Times New Roman" panose="02020603050405020304" pitchFamily="18" charset="0"/>
                <a:sym typeface="Arial"/>
              </a:rPr>
              <a:t> la </a:t>
            </a:r>
            <a:r>
              <a:rPr lang="en-US" sz="1650" b="0" i="0" u="none" strike="noStrike" cap="none" dirty="0" err="1">
                <a:solidFill>
                  <a:schemeClr val="dk1"/>
                </a:solidFill>
                <a:latin typeface="+mj-lt"/>
                <a:cs typeface="Times New Roman" panose="02020603050405020304" pitchFamily="18" charset="0"/>
                <a:sym typeface="Arial"/>
              </a:rPr>
              <a:t>meilleure</a:t>
            </a:r>
            <a:r>
              <a:rPr lang="en-US" sz="1650" b="0" i="0" u="none" strike="noStrike" cap="none" dirty="0">
                <a:solidFill>
                  <a:schemeClr val="dk1"/>
                </a:solidFill>
                <a:latin typeface="+mj-lt"/>
                <a:cs typeface="Times New Roman" panose="02020603050405020304" pitchFamily="18" charset="0"/>
                <a:sym typeface="Arial"/>
              </a:rPr>
              <a:t> </a:t>
            </a:r>
            <a:r>
              <a:rPr lang="en-US" sz="1650" b="0" i="0" u="none" strike="noStrike" cap="none" dirty="0" err="1">
                <a:solidFill>
                  <a:schemeClr val="dk1"/>
                </a:solidFill>
                <a:latin typeface="+mj-lt"/>
                <a:cs typeface="Times New Roman" panose="02020603050405020304" pitchFamily="18" charset="0"/>
                <a:sym typeface="Arial"/>
              </a:rPr>
              <a:t>précision</a:t>
            </a:r>
            <a:r>
              <a:rPr lang="en-US" sz="1650" b="0" i="0" u="none" strike="noStrike" cap="none" dirty="0">
                <a:solidFill>
                  <a:schemeClr val="dk1"/>
                </a:solidFill>
                <a:latin typeface="+mj-lt"/>
                <a:cs typeface="Times New Roman" panose="02020603050405020304" pitchFamily="18" charset="0"/>
                <a:sym typeface="Arial"/>
              </a:rPr>
              <a:t> qui </a:t>
            </a:r>
            <a:r>
              <a:rPr lang="en-US" sz="1650" b="0" i="0" u="none" strike="noStrike" cap="none" dirty="0" err="1">
                <a:solidFill>
                  <a:schemeClr val="dk1"/>
                </a:solidFill>
                <a:latin typeface="+mj-lt"/>
                <a:cs typeface="Times New Roman" panose="02020603050405020304" pitchFamily="18" charset="0"/>
                <a:sym typeface="Arial"/>
              </a:rPr>
              <a:t>est</a:t>
            </a:r>
            <a:r>
              <a:rPr lang="en-US" sz="1650" b="0" i="0" u="none" strike="noStrike" cap="none" dirty="0">
                <a:solidFill>
                  <a:schemeClr val="dk1"/>
                </a:solidFill>
                <a:latin typeface="+mj-lt"/>
                <a:cs typeface="Times New Roman" panose="02020603050405020304" pitchFamily="18" charset="0"/>
                <a:sym typeface="Arial"/>
              </a:rPr>
              <a:t> </a:t>
            </a:r>
            <a:r>
              <a:rPr lang="en-US" sz="1650" b="0" i="0" u="none" strike="noStrike" cap="none" dirty="0" err="1">
                <a:solidFill>
                  <a:schemeClr val="dk1"/>
                </a:solidFill>
                <a:latin typeface="+mj-lt"/>
                <a:cs typeface="Times New Roman" panose="02020603050405020304" pitchFamily="18" charset="0"/>
                <a:sym typeface="Arial"/>
              </a:rPr>
              <a:t>égale</a:t>
            </a:r>
            <a:r>
              <a:rPr lang="en-US" sz="1650" b="0" i="0" u="none" strike="noStrike" cap="none" dirty="0">
                <a:solidFill>
                  <a:schemeClr val="dk1"/>
                </a:solidFill>
                <a:latin typeface="+mj-lt"/>
                <a:cs typeface="Times New Roman" panose="02020603050405020304" pitchFamily="18" charset="0"/>
                <a:sym typeface="Arial"/>
              </a:rPr>
              <a:t> à 61,18%</a:t>
            </a:r>
            <a:r>
              <a:rPr lang="fr-FR" sz="1650" dirty="0">
                <a:solidFill>
                  <a:schemeClr val="tx1"/>
                </a:solidFill>
                <a:effectLst/>
                <a:latin typeface="+mj-lt"/>
                <a:ea typeface="Times New Roman" panose="02020603050405020304" pitchFamily="18" charset="0"/>
                <a:cs typeface="Times New Roman" panose="02020603050405020304" pitchFamily="18" charset="0"/>
              </a:rPr>
              <a:t>. </a:t>
            </a:r>
            <a:endParaRPr lang="fr-FR" sz="1650" dirty="0">
              <a:latin typeface="+mj-lt"/>
              <a:cs typeface="Times New Roman" panose="02020603050405020304" pitchFamily="18" charset="0"/>
            </a:endParaRPr>
          </a:p>
        </p:txBody>
      </p:sp>
      <p:pic>
        <p:nvPicPr>
          <p:cNvPr id="3" name="Image 2">
            <a:extLst>
              <a:ext uri="{FF2B5EF4-FFF2-40B4-BE49-F238E27FC236}">
                <a16:creationId xmlns:a16="http://schemas.microsoft.com/office/drawing/2014/main" id="{A5F0A4EA-5BE0-67AD-B3BE-BDE9CA204852}"/>
              </a:ext>
            </a:extLst>
          </p:cNvPr>
          <p:cNvPicPr>
            <a:picLocks noChangeAspect="1"/>
          </p:cNvPicPr>
          <p:nvPr/>
        </p:nvPicPr>
        <p:blipFill>
          <a:blip r:embed="rId4"/>
          <a:stretch>
            <a:fillRect/>
          </a:stretch>
        </p:blipFill>
        <p:spPr>
          <a:xfrm>
            <a:off x="1533596" y="4078959"/>
            <a:ext cx="5281477" cy="427074"/>
          </a:xfrm>
          <a:prstGeom prst="rect">
            <a:avLst/>
          </a:prstGeom>
        </p:spPr>
      </p:pic>
      <p:pic>
        <p:nvPicPr>
          <p:cNvPr id="7" name="Image 6">
            <a:extLst>
              <a:ext uri="{FF2B5EF4-FFF2-40B4-BE49-F238E27FC236}">
                <a16:creationId xmlns:a16="http://schemas.microsoft.com/office/drawing/2014/main" id="{EC401259-1F1B-58C6-9313-312B28D98FD9}"/>
              </a:ext>
            </a:extLst>
          </p:cNvPr>
          <p:cNvPicPr>
            <a:picLocks noChangeAspect="1"/>
          </p:cNvPicPr>
          <p:nvPr/>
        </p:nvPicPr>
        <p:blipFill>
          <a:blip r:embed="rId5"/>
          <a:stretch>
            <a:fillRect/>
          </a:stretch>
        </p:blipFill>
        <p:spPr>
          <a:xfrm>
            <a:off x="1533596" y="4422963"/>
            <a:ext cx="5267254" cy="427074"/>
          </a:xfrm>
          <a:prstGeom prst="rect">
            <a:avLst/>
          </a:prstGeom>
        </p:spPr>
      </p:pic>
    </p:spTree>
    <p:extLst>
      <p:ext uri="{BB962C8B-B14F-4D97-AF65-F5344CB8AC3E}">
        <p14:creationId xmlns:p14="http://schemas.microsoft.com/office/powerpoint/2010/main" val="1594329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g10a08464007_0_12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23</a:t>
            </a:fld>
            <a:endParaRPr/>
          </a:p>
        </p:txBody>
      </p:sp>
      <p:sp>
        <p:nvSpPr>
          <p:cNvPr id="4" name="Google Shape;374;p13">
            <a:extLst>
              <a:ext uri="{FF2B5EF4-FFF2-40B4-BE49-F238E27FC236}">
                <a16:creationId xmlns:a16="http://schemas.microsoft.com/office/drawing/2014/main" id="{16A6A085-46C5-60DE-A72E-40624ED000BD}"/>
              </a:ext>
            </a:extLst>
          </p:cNvPr>
          <p:cNvSpPr txBox="1"/>
          <p:nvPr/>
        </p:nvSpPr>
        <p:spPr>
          <a:xfrm>
            <a:off x="73968" y="166142"/>
            <a:ext cx="3347658" cy="3539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700" b="1" dirty="0">
                <a:solidFill>
                  <a:schemeClr val="lt1"/>
                </a:solidFill>
                <a:latin typeface="Roboto Condensed"/>
                <a:ea typeface="Roboto Condensed"/>
                <a:sym typeface="Roboto Condensed"/>
              </a:rPr>
              <a:t>        Training</a:t>
            </a:r>
            <a:endParaRPr sz="1700" b="0" i="0" u="none" strike="noStrike" cap="none" dirty="0">
              <a:solidFill>
                <a:srgbClr val="000000"/>
              </a:solidFill>
              <a:latin typeface="Arial"/>
              <a:ea typeface="Arial"/>
              <a:cs typeface="Arial"/>
              <a:sym typeface="Arial"/>
            </a:endParaRPr>
          </a:p>
        </p:txBody>
      </p:sp>
      <p:pic>
        <p:nvPicPr>
          <p:cNvPr id="10" name="Image 9">
            <a:extLst>
              <a:ext uri="{FF2B5EF4-FFF2-40B4-BE49-F238E27FC236}">
                <a16:creationId xmlns:a16="http://schemas.microsoft.com/office/drawing/2014/main" id="{76B55661-4152-DE16-6917-1EDECB65157D}"/>
              </a:ext>
            </a:extLst>
          </p:cNvPr>
          <p:cNvPicPr>
            <a:picLocks noChangeAspect="1"/>
          </p:cNvPicPr>
          <p:nvPr/>
        </p:nvPicPr>
        <p:blipFill>
          <a:blip r:embed="rId3"/>
          <a:stretch>
            <a:fillRect/>
          </a:stretch>
        </p:blipFill>
        <p:spPr>
          <a:xfrm>
            <a:off x="1743740" y="690166"/>
            <a:ext cx="5401340" cy="3796774"/>
          </a:xfrm>
          <a:prstGeom prst="rect">
            <a:avLst/>
          </a:prstGeom>
        </p:spPr>
      </p:pic>
    </p:spTree>
    <p:extLst>
      <p:ext uri="{BB962C8B-B14F-4D97-AF65-F5344CB8AC3E}">
        <p14:creationId xmlns:p14="http://schemas.microsoft.com/office/powerpoint/2010/main" val="2740538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gd19284aff8_0_3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24</a:t>
            </a:fld>
            <a:endParaRPr/>
          </a:p>
        </p:txBody>
      </p:sp>
      <p:sp>
        <p:nvSpPr>
          <p:cNvPr id="4" name="Google Shape;374;p13">
            <a:extLst>
              <a:ext uri="{FF2B5EF4-FFF2-40B4-BE49-F238E27FC236}">
                <a16:creationId xmlns:a16="http://schemas.microsoft.com/office/drawing/2014/main" id="{CA95F054-FFFE-4592-F123-27501A3B85B7}"/>
              </a:ext>
            </a:extLst>
          </p:cNvPr>
          <p:cNvSpPr txBox="1"/>
          <p:nvPr/>
        </p:nvSpPr>
        <p:spPr>
          <a:xfrm>
            <a:off x="73968" y="166142"/>
            <a:ext cx="3347658" cy="3539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700" b="1" dirty="0">
                <a:solidFill>
                  <a:schemeClr val="lt1"/>
                </a:solidFill>
                <a:latin typeface="Roboto Condensed"/>
                <a:ea typeface="Roboto Condensed"/>
                <a:sym typeface="Roboto Condensed"/>
              </a:rPr>
              <a:t>           </a:t>
            </a:r>
            <a:r>
              <a:rPr lang="en-US" sz="1700" b="1" dirty="0" err="1">
                <a:solidFill>
                  <a:schemeClr val="lt1"/>
                </a:solidFill>
                <a:latin typeface="Roboto Condensed"/>
                <a:ea typeface="Roboto Condensed"/>
                <a:sym typeface="Roboto Condensed"/>
              </a:rPr>
              <a:t>Inférence</a:t>
            </a:r>
            <a:endParaRPr sz="1700" b="0" i="0" u="none" strike="noStrike" cap="none" dirty="0">
              <a:solidFill>
                <a:srgbClr val="000000"/>
              </a:solidFill>
              <a:latin typeface="Arial"/>
              <a:ea typeface="Arial"/>
              <a:cs typeface="Arial"/>
              <a:sym typeface="Arial"/>
            </a:endParaRPr>
          </a:p>
        </p:txBody>
      </p:sp>
      <p:pic>
        <p:nvPicPr>
          <p:cNvPr id="6" name="Graphique 5" descr="Présentation avec camembert avec un remplissage uni">
            <a:extLst>
              <a:ext uri="{FF2B5EF4-FFF2-40B4-BE49-F238E27FC236}">
                <a16:creationId xmlns:a16="http://schemas.microsoft.com/office/drawing/2014/main" id="{50CEF2ED-5BD1-694D-3741-5704FA52C8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568" y="162621"/>
            <a:ext cx="353903" cy="353903"/>
          </a:xfrm>
          <a:prstGeom prst="rect">
            <a:avLst/>
          </a:prstGeom>
        </p:spPr>
      </p:pic>
      <p:pic>
        <p:nvPicPr>
          <p:cNvPr id="4098" name="Image 167">
            <a:extLst>
              <a:ext uri="{FF2B5EF4-FFF2-40B4-BE49-F238E27FC236}">
                <a16:creationId xmlns:a16="http://schemas.microsoft.com/office/drawing/2014/main" id="{F3848D19-12B7-B393-9361-AF2A7F6F63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949" y="513472"/>
            <a:ext cx="257175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4097" name="Image 11">
            <a:extLst>
              <a:ext uri="{FF2B5EF4-FFF2-40B4-BE49-F238E27FC236}">
                <a16:creationId xmlns:a16="http://schemas.microsoft.com/office/drawing/2014/main" id="{5D8D3528-8671-7614-835F-7EB7984019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9633" y="232112"/>
            <a:ext cx="2905125" cy="24086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82969D1-569F-A780-FB27-5E3114CFB4D4}"/>
              </a:ext>
            </a:extLst>
          </p:cNvPr>
          <p:cNvSpPr>
            <a:spLocks/>
          </p:cNvSpPr>
          <p:nvPr/>
        </p:nvSpPr>
        <p:spPr>
          <a:xfrm>
            <a:off x="774700" y="9121140"/>
            <a:ext cx="2600325" cy="161925"/>
          </a:xfrm>
          <a:prstGeom prst="rect">
            <a:avLst/>
          </a:prstGeom>
          <a:noFill/>
          <a:ln w="19050">
            <a:solidFill>
              <a:srgbClr val="46D2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8" name="Rectangle 7">
            <a:extLst>
              <a:ext uri="{FF2B5EF4-FFF2-40B4-BE49-F238E27FC236}">
                <a16:creationId xmlns:a16="http://schemas.microsoft.com/office/drawing/2014/main" id="{C1A84568-0A5C-211E-087D-DE4F6B36565E}"/>
              </a:ext>
            </a:extLst>
          </p:cNvPr>
          <p:cNvSpPr>
            <a:spLocks/>
          </p:cNvSpPr>
          <p:nvPr/>
        </p:nvSpPr>
        <p:spPr>
          <a:xfrm>
            <a:off x="3611245" y="9092565"/>
            <a:ext cx="2886075" cy="190500"/>
          </a:xfrm>
          <a:prstGeom prst="rect">
            <a:avLst/>
          </a:prstGeom>
          <a:noFill/>
          <a:ln w="19050">
            <a:solidFill>
              <a:srgbClr val="46D2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9" name="Rectangle 5">
            <a:extLst>
              <a:ext uri="{FF2B5EF4-FFF2-40B4-BE49-F238E27FC236}">
                <a16:creationId xmlns:a16="http://schemas.microsoft.com/office/drawing/2014/main" id="{CF601C96-8843-451C-92A2-09E4322A38F7}"/>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0" name="Rectangle 6">
            <a:extLst>
              <a:ext uri="{FF2B5EF4-FFF2-40B4-BE49-F238E27FC236}">
                <a16:creationId xmlns:a16="http://schemas.microsoft.com/office/drawing/2014/main" id="{B3308A53-AD0D-2142-FAB1-960675072434}"/>
              </a:ext>
            </a:extLst>
          </p:cNvPr>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7">
            <a:extLst>
              <a:ext uri="{FF2B5EF4-FFF2-40B4-BE49-F238E27FC236}">
                <a16:creationId xmlns:a16="http://schemas.microsoft.com/office/drawing/2014/main" id="{234B75EF-448A-28EA-1212-0AFD2B3ED16C}"/>
              </a:ext>
            </a:extLst>
          </p:cNvPr>
          <p:cNvSpPr>
            <a:spLocks noChangeArrowheads="1"/>
          </p:cNvSpPr>
          <p:nvPr/>
        </p:nvSpPr>
        <p:spPr bwMode="auto">
          <a:xfrm>
            <a:off x="0" y="27527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5883E5FF-5959-9360-70CD-2B20369DE5BE}"/>
              </a:ext>
            </a:extLst>
          </p:cNvPr>
          <p:cNvSpPr>
            <a:spLocks noChangeArrowheads="1"/>
          </p:cNvSpPr>
          <p:nvPr/>
        </p:nvSpPr>
        <p:spPr bwMode="auto">
          <a:xfrm>
            <a:off x="0" y="5143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4106" name="Image 169">
            <a:extLst>
              <a:ext uri="{FF2B5EF4-FFF2-40B4-BE49-F238E27FC236}">
                <a16:creationId xmlns:a16="http://schemas.microsoft.com/office/drawing/2014/main" id="{89E349C1-EC43-D209-E274-9306CE3397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995" y="2853340"/>
            <a:ext cx="3000375" cy="2220463"/>
          </a:xfrm>
          <a:prstGeom prst="rect">
            <a:avLst/>
          </a:prstGeom>
          <a:noFill/>
          <a:extLst>
            <a:ext uri="{909E8E84-426E-40DD-AFC4-6F175D3DCCD1}">
              <a14:hiddenFill xmlns:a14="http://schemas.microsoft.com/office/drawing/2010/main">
                <a:solidFill>
                  <a:srgbClr val="FFFFFF"/>
                </a:solidFill>
              </a14:hiddenFill>
            </a:ext>
          </a:extLst>
        </p:spPr>
      </p:pic>
      <p:pic>
        <p:nvPicPr>
          <p:cNvPr id="4105" name="Image 171">
            <a:extLst>
              <a:ext uri="{FF2B5EF4-FFF2-40B4-BE49-F238E27FC236}">
                <a16:creationId xmlns:a16="http://schemas.microsoft.com/office/drawing/2014/main" id="{91D9CDAB-B26D-CC06-F202-950D9CCFC8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6732" y="202551"/>
            <a:ext cx="2581275" cy="246003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F73AD8B-27FC-C275-AEFC-18FEDD4D313F}"/>
              </a:ext>
            </a:extLst>
          </p:cNvPr>
          <p:cNvSpPr>
            <a:spLocks/>
          </p:cNvSpPr>
          <p:nvPr/>
        </p:nvSpPr>
        <p:spPr>
          <a:xfrm>
            <a:off x="203836" y="2632565"/>
            <a:ext cx="2733676" cy="176427"/>
          </a:xfrm>
          <a:prstGeom prst="rect">
            <a:avLst/>
          </a:prstGeom>
          <a:noFill/>
          <a:ln w="19050">
            <a:solidFill>
              <a:srgbClr val="46D2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4" name="Rectangle 13">
            <a:extLst>
              <a:ext uri="{FF2B5EF4-FFF2-40B4-BE49-F238E27FC236}">
                <a16:creationId xmlns:a16="http://schemas.microsoft.com/office/drawing/2014/main" id="{B2A98F4B-8461-1006-7E3C-3E7E92A48253}"/>
              </a:ext>
            </a:extLst>
          </p:cNvPr>
          <p:cNvSpPr>
            <a:spLocks/>
          </p:cNvSpPr>
          <p:nvPr/>
        </p:nvSpPr>
        <p:spPr>
          <a:xfrm>
            <a:off x="3249158" y="2457888"/>
            <a:ext cx="2930638" cy="194886"/>
          </a:xfrm>
          <a:prstGeom prst="rect">
            <a:avLst/>
          </a:prstGeom>
          <a:noFill/>
          <a:ln w="19050">
            <a:solidFill>
              <a:srgbClr val="46D2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5" name="Rectangle 13">
            <a:extLst>
              <a:ext uri="{FF2B5EF4-FFF2-40B4-BE49-F238E27FC236}">
                <a16:creationId xmlns:a16="http://schemas.microsoft.com/office/drawing/2014/main" id="{C2E7E011-29BF-5494-EB11-6F591BC145A1}"/>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6" name="Rectangle 14">
            <a:extLst>
              <a:ext uri="{FF2B5EF4-FFF2-40B4-BE49-F238E27FC236}">
                <a16:creationId xmlns:a16="http://schemas.microsoft.com/office/drawing/2014/main" id="{9E54286E-E8BB-D0F7-2276-701DCCBA4EAD}"/>
              </a:ext>
            </a:extLst>
          </p:cNvPr>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8" name="Rectangle 17">
            <a:extLst>
              <a:ext uri="{FF2B5EF4-FFF2-40B4-BE49-F238E27FC236}">
                <a16:creationId xmlns:a16="http://schemas.microsoft.com/office/drawing/2014/main" id="{00B7D88F-3619-C5E9-2F70-93EB25D95A8C}"/>
              </a:ext>
            </a:extLst>
          </p:cNvPr>
          <p:cNvSpPr>
            <a:spLocks/>
          </p:cNvSpPr>
          <p:nvPr/>
        </p:nvSpPr>
        <p:spPr>
          <a:xfrm>
            <a:off x="6327638" y="2499787"/>
            <a:ext cx="2696064" cy="194877"/>
          </a:xfrm>
          <a:prstGeom prst="rect">
            <a:avLst/>
          </a:prstGeom>
          <a:noFill/>
          <a:ln w="19050">
            <a:solidFill>
              <a:srgbClr val="46D2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9" name="Rectangle 18">
            <a:extLst>
              <a:ext uri="{FF2B5EF4-FFF2-40B4-BE49-F238E27FC236}">
                <a16:creationId xmlns:a16="http://schemas.microsoft.com/office/drawing/2014/main" id="{5417D52C-C9B8-B237-9E7E-F90C12DA2F8E}"/>
              </a:ext>
            </a:extLst>
          </p:cNvPr>
          <p:cNvSpPr>
            <a:spLocks/>
          </p:cNvSpPr>
          <p:nvPr/>
        </p:nvSpPr>
        <p:spPr>
          <a:xfrm>
            <a:off x="219913" y="4915046"/>
            <a:ext cx="2696064" cy="194877"/>
          </a:xfrm>
          <a:prstGeom prst="rect">
            <a:avLst/>
          </a:prstGeom>
          <a:noFill/>
          <a:ln w="19050">
            <a:solidFill>
              <a:srgbClr val="46D2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pic>
        <p:nvPicPr>
          <p:cNvPr id="4113" name="Image 173">
            <a:extLst>
              <a:ext uri="{FF2B5EF4-FFF2-40B4-BE49-F238E27FC236}">
                <a16:creationId xmlns:a16="http://schemas.microsoft.com/office/drawing/2014/main" id="{6232F2CF-F3C7-B419-C006-61FA101828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49639" y="2724533"/>
            <a:ext cx="2539072" cy="2250737"/>
          </a:xfrm>
          <a:prstGeom prst="rect">
            <a:avLst/>
          </a:prstGeom>
          <a:noFill/>
          <a:extLst>
            <a:ext uri="{909E8E84-426E-40DD-AFC4-6F175D3DCCD1}">
              <a14:hiddenFill xmlns:a14="http://schemas.microsoft.com/office/drawing/2010/main">
                <a:solidFill>
                  <a:srgbClr val="FFFFFF"/>
                </a:solidFill>
              </a14:hiddenFill>
            </a:ext>
          </a:extLst>
        </p:spPr>
      </p:pic>
      <p:pic>
        <p:nvPicPr>
          <p:cNvPr id="4112" name="Image 13">
            <a:extLst>
              <a:ext uri="{FF2B5EF4-FFF2-40B4-BE49-F238E27FC236}">
                <a16:creationId xmlns:a16="http://schemas.microsoft.com/office/drawing/2014/main" id="{CAB98792-625C-567C-C4AF-202331EE7B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6229" y="2773501"/>
            <a:ext cx="2696064" cy="222046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01A8202-4A01-8F22-B1BA-9FFD0D517426}"/>
              </a:ext>
            </a:extLst>
          </p:cNvPr>
          <p:cNvSpPr>
            <a:spLocks/>
          </p:cNvSpPr>
          <p:nvPr/>
        </p:nvSpPr>
        <p:spPr>
          <a:xfrm>
            <a:off x="3249158" y="4828290"/>
            <a:ext cx="2553622" cy="194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21" name="Rectangle 20">
            <a:extLst>
              <a:ext uri="{FF2B5EF4-FFF2-40B4-BE49-F238E27FC236}">
                <a16:creationId xmlns:a16="http://schemas.microsoft.com/office/drawing/2014/main" id="{4012E403-1521-4C2E-E985-387C6758B430}"/>
              </a:ext>
            </a:extLst>
          </p:cNvPr>
          <p:cNvSpPr>
            <a:spLocks/>
          </p:cNvSpPr>
          <p:nvPr/>
        </p:nvSpPr>
        <p:spPr>
          <a:xfrm>
            <a:off x="5867204" y="4826471"/>
            <a:ext cx="2553622" cy="1784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22" name="Rectangle 20">
            <a:extLst>
              <a:ext uri="{FF2B5EF4-FFF2-40B4-BE49-F238E27FC236}">
                <a16:creationId xmlns:a16="http://schemas.microsoft.com/office/drawing/2014/main" id="{CA8218A7-322B-5004-1A94-99A39CE0F24D}"/>
              </a:ext>
            </a:extLst>
          </p:cNvPr>
          <p:cNvSpPr>
            <a:spLocks noChangeArrowheads="1"/>
          </p:cNvSpPr>
          <p:nvPr/>
        </p:nvSpPr>
        <p:spPr bwMode="auto">
          <a:xfrm>
            <a:off x="1589650" y="-180066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3" name="Rectangle 21">
            <a:extLst>
              <a:ext uri="{FF2B5EF4-FFF2-40B4-BE49-F238E27FC236}">
                <a16:creationId xmlns:a16="http://schemas.microsoft.com/office/drawing/2014/main" id="{4892E29E-297B-60E4-BE3B-D305621E02B4}"/>
              </a:ext>
            </a:extLst>
          </p:cNvPr>
          <p:cNvSpPr>
            <a:spLocks noChangeArrowheads="1"/>
          </p:cNvSpPr>
          <p:nvPr/>
        </p:nvSpPr>
        <p:spPr bwMode="auto">
          <a:xfrm>
            <a:off x="1589650" y="-134346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Effect transition="in" filter="fade">
                                      <p:cBhvr>
                                        <p:cTn id="21" dur="500"/>
                                        <p:tgtEl>
                                          <p:spTgt spid="18"/>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Effect transition="in" filter="fade">
                                      <p:cBhvr>
                                        <p:cTn id="27" dur="500"/>
                                        <p:tgtEl>
                                          <p:spTgt spid="19"/>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animBg="1"/>
      <p:bldP spid="19" grpId="0" animBg="1"/>
      <p:bldP spid="20"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g10a08464007_0_1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25</a:t>
            </a:fld>
            <a:endParaRPr dirty="0"/>
          </a:p>
        </p:txBody>
      </p:sp>
      <p:pic>
        <p:nvPicPr>
          <p:cNvPr id="5122" name="Image 184">
            <a:extLst>
              <a:ext uri="{FF2B5EF4-FFF2-40B4-BE49-F238E27FC236}">
                <a16:creationId xmlns:a16="http://schemas.microsoft.com/office/drawing/2014/main" id="{6E25A1CA-0467-5D54-C976-8AA53FF7E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480" y="479502"/>
            <a:ext cx="2580771" cy="2200273"/>
          </a:xfrm>
          <a:prstGeom prst="rect">
            <a:avLst/>
          </a:prstGeom>
          <a:noFill/>
          <a:extLst>
            <a:ext uri="{909E8E84-426E-40DD-AFC4-6F175D3DCCD1}">
              <a14:hiddenFill xmlns:a14="http://schemas.microsoft.com/office/drawing/2010/main">
                <a:solidFill>
                  <a:srgbClr val="FFFFFF"/>
                </a:solidFill>
              </a14:hiddenFill>
            </a:ext>
          </a:extLst>
        </p:spPr>
      </p:pic>
      <p:pic>
        <p:nvPicPr>
          <p:cNvPr id="5121" name="Image 185">
            <a:extLst>
              <a:ext uri="{FF2B5EF4-FFF2-40B4-BE49-F238E27FC236}">
                <a16:creationId xmlns:a16="http://schemas.microsoft.com/office/drawing/2014/main" id="{E771CBDF-D433-1C87-1B84-784D0E4712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897" y="294787"/>
            <a:ext cx="2136876" cy="21907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00D71272-CAD7-8CF1-4CCF-FBEDA036AB5C}"/>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5" name="Rectangle 6">
            <a:extLst>
              <a:ext uri="{FF2B5EF4-FFF2-40B4-BE49-F238E27FC236}">
                <a16:creationId xmlns:a16="http://schemas.microsoft.com/office/drawing/2014/main" id="{17721AB9-CFDE-FB6E-9038-6B2692BEE09D}"/>
              </a:ext>
            </a:extLst>
          </p:cNvPr>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6" name="Rectangle 7">
            <a:extLst>
              <a:ext uri="{FF2B5EF4-FFF2-40B4-BE49-F238E27FC236}">
                <a16:creationId xmlns:a16="http://schemas.microsoft.com/office/drawing/2014/main" id="{ADDA3BF6-5478-4F63-AE17-5134B92C9ECD}"/>
              </a:ext>
            </a:extLst>
          </p:cNvPr>
          <p:cNvSpPr>
            <a:spLocks noChangeArrowheads="1"/>
          </p:cNvSpPr>
          <p:nvPr/>
        </p:nvSpPr>
        <p:spPr bwMode="auto">
          <a:xfrm>
            <a:off x="0" y="2990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5148" name="Image 42">
            <a:extLst>
              <a:ext uri="{FF2B5EF4-FFF2-40B4-BE49-F238E27FC236}">
                <a16:creationId xmlns:a16="http://schemas.microsoft.com/office/drawing/2014/main" id="{0F352E27-C2D2-BED4-1FC0-4050544FC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0277" y="234134"/>
            <a:ext cx="2420032" cy="2445686"/>
          </a:xfrm>
          <a:prstGeom prst="rect">
            <a:avLst/>
          </a:prstGeom>
          <a:noFill/>
          <a:extLst>
            <a:ext uri="{909E8E84-426E-40DD-AFC4-6F175D3DCCD1}">
              <a14:hiddenFill xmlns:a14="http://schemas.microsoft.com/office/drawing/2010/main">
                <a:solidFill>
                  <a:srgbClr val="FFFFFF"/>
                </a:solidFill>
              </a14:hiddenFill>
            </a:ext>
          </a:extLst>
        </p:spPr>
      </p:pic>
      <p:pic>
        <p:nvPicPr>
          <p:cNvPr id="5147" name="Image 198">
            <a:extLst>
              <a:ext uri="{FF2B5EF4-FFF2-40B4-BE49-F238E27FC236}">
                <a16:creationId xmlns:a16="http://schemas.microsoft.com/office/drawing/2014/main" id="{EA0929E1-CCA1-9058-1992-6A32E85836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649" y="2919921"/>
            <a:ext cx="2135813" cy="2125307"/>
          </a:xfrm>
          <a:prstGeom prst="rect">
            <a:avLst/>
          </a:prstGeom>
          <a:noFill/>
          <a:extLst>
            <a:ext uri="{909E8E84-426E-40DD-AFC4-6F175D3DCCD1}">
              <a14:hiddenFill xmlns:a14="http://schemas.microsoft.com/office/drawing/2010/main">
                <a:solidFill>
                  <a:srgbClr val="FFFFFF"/>
                </a:solidFill>
              </a14:hiddenFill>
            </a:ext>
          </a:extLst>
        </p:spPr>
      </p:pic>
      <p:pic>
        <p:nvPicPr>
          <p:cNvPr id="5144" name="Image 199">
            <a:extLst>
              <a:ext uri="{FF2B5EF4-FFF2-40B4-BE49-F238E27FC236}">
                <a16:creationId xmlns:a16="http://schemas.microsoft.com/office/drawing/2014/main" id="{F0830AF7-6EBA-9FF6-59D5-9D3EFDF8C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4065" y="2829839"/>
            <a:ext cx="2580771" cy="221581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D8B4214-C407-8C69-D53D-1F61A9E10EFC}"/>
              </a:ext>
            </a:extLst>
          </p:cNvPr>
          <p:cNvSpPr>
            <a:spLocks/>
          </p:cNvSpPr>
          <p:nvPr/>
        </p:nvSpPr>
        <p:spPr>
          <a:xfrm>
            <a:off x="3105063" y="2326663"/>
            <a:ext cx="2847975" cy="2000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9" name="Rectangle 18">
            <a:extLst>
              <a:ext uri="{FF2B5EF4-FFF2-40B4-BE49-F238E27FC236}">
                <a16:creationId xmlns:a16="http://schemas.microsoft.com/office/drawing/2014/main" id="{1B0B6FAA-75F1-922E-CC12-036D7297D9CF}"/>
              </a:ext>
            </a:extLst>
          </p:cNvPr>
          <p:cNvSpPr>
            <a:spLocks/>
          </p:cNvSpPr>
          <p:nvPr/>
        </p:nvSpPr>
        <p:spPr>
          <a:xfrm>
            <a:off x="6297796" y="2492949"/>
            <a:ext cx="2690087" cy="20000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21" name="Rectangle 20">
            <a:extLst>
              <a:ext uri="{FF2B5EF4-FFF2-40B4-BE49-F238E27FC236}">
                <a16:creationId xmlns:a16="http://schemas.microsoft.com/office/drawing/2014/main" id="{FE37D5B3-AD95-358D-9CFA-E2F1324F815B}"/>
              </a:ext>
            </a:extLst>
          </p:cNvPr>
          <p:cNvSpPr>
            <a:spLocks/>
          </p:cNvSpPr>
          <p:nvPr/>
        </p:nvSpPr>
        <p:spPr>
          <a:xfrm>
            <a:off x="230109" y="2510369"/>
            <a:ext cx="2609850" cy="200025"/>
          </a:xfrm>
          <a:prstGeom prst="rect">
            <a:avLst/>
          </a:prstGeom>
          <a:noFill/>
          <a:ln w="19050">
            <a:solidFill>
              <a:srgbClr val="46D2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23" name="Rectangle 32">
            <a:extLst>
              <a:ext uri="{FF2B5EF4-FFF2-40B4-BE49-F238E27FC236}">
                <a16:creationId xmlns:a16="http://schemas.microsoft.com/office/drawing/2014/main" id="{21BABBAB-A844-5DA6-2F79-E8F16643C116}"/>
              </a:ext>
            </a:extLst>
          </p:cNvPr>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4" name="Rectangle 33">
            <a:extLst>
              <a:ext uri="{FF2B5EF4-FFF2-40B4-BE49-F238E27FC236}">
                <a16:creationId xmlns:a16="http://schemas.microsoft.com/office/drawing/2014/main" id="{0163CDFC-2B50-56B4-A297-CAF0C041764C}"/>
              </a:ext>
            </a:extLst>
          </p:cNvPr>
          <p:cNvSpPr>
            <a:spLocks noChangeArrowheads="1"/>
          </p:cNvSpPr>
          <p:nvPr/>
        </p:nvSpPr>
        <p:spPr bwMode="auto">
          <a:xfrm>
            <a:off x="0"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27" name="Rectangle 36">
            <a:extLst>
              <a:ext uri="{FF2B5EF4-FFF2-40B4-BE49-F238E27FC236}">
                <a16:creationId xmlns:a16="http://schemas.microsoft.com/office/drawing/2014/main" id="{2BF3BE88-7AD7-41B7-F413-C497C21943FA}"/>
              </a:ext>
            </a:extLst>
          </p:cNvPr>
          <p:cNvSpPr>
            <a:spLocks noChangeArrowheads="1"/>
          </p:cNvSpPr>
          <p:nvPr/>
        </p:nvSpPr>
        <p:spPr bwMode="auto">
          <a:xfrm>
            <a:off x="0" y="8886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a:ln>
                  <a:noFill/>
                </a:ln>
                <a:solidFill>
                  <a:schemeClr val="tx1"/>
                </a:solidFill>
                <a:effectLst/>
                <a:latin typeface="Arial" panose="020B0604020202020204" pitchFamily="34" charset="0"/>
              </a:rPr>
              <a:t>    </a:t>
            </a:r>
          </a:p>
        </p:txBody>
      </p:sp>
      <p:pic>
        <p:nvPicPr>
          <p:cNvPr id="28" name="Image 27">
            <a:extLst>
              <a:ext uri="{FF2B5EF4-FFF2-40B4-BE49-F238E27FC236}">
                <a16:creationId xmlns:a16="http://schemas.microsoft.com/office/drawing/2014/main" id="{18B11420-8DE7-929B-16FE-566400CEB0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3780" y="2708831"/>
            <a:ext cx="2317770" cy="2179260"/>
          </a:xfrm>
          <a:prstGeom prst="rect">
            <a:avLst/>
          </a:prstGeom>
        </p:spPr>
      </p:pic>
      <p:sp>
        <p:nvSpPr>
          <p:cNvPr id="29" name="Rectangle 28">
            <a:extLst>
              <a:ext uri="{FF2B5EF4-FFF2-40B4-BE49-F238E27FC236}">
                <a16:creationId xmlns:a16="http://schemas.microsoft.com/office/drawing/2014/main" id="{F2E348F2-8BDA-6BC3-8DBE-B489ACDEC916}"/>
              </a:ext>
            </a:extLst>
          </p:cNvPr>
          <p:cNvSpPr>
            <a:spLocks/>
          </p:cNvSpPr>
          <p:nvPr/>
        </p:nvSpPr>
        <p:spPr>
          <a:xfrm>
            <a:off x="3056745" y="4898878"/>
            <a:ext cx="2847975" cy="2000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30" name="Rectangle 29">
            <a:extLst>
              <a:ext uri="{FF2B5EF4-FFF2-40B4-BE49-F238E27FC236}">
                <a16:creationId xmlns:a16="http://schemas.microsoft.com/office/drawing/2014/main" id="{0D39BCF5-607F-A879-B4B8-7AB9AB22FC5C}"/>
              </a:ext>
            </a:extLst>
          </p:cNvPr>
          <p:cNvSpPr>
            <a:spLocks/>
          </p:cNvSpPr>
          <p:nvPr/>
        </p:nvSpPr>
        <p:spPr>
          <a:xfrm>
            <a:off x="6114229" y="4725744"/>
            <a:ext cx="2609850" cy="200025"/>
          </a:xfrm>
          <a:prstGeom prst="rect">
            <a:avLst/>
          </a:prstGeom>
          <a:noFill/>
          <a:ln w="19050">
            <a:solidFill>
              <a:srgbClr val="46D2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31" name="Rectangle 30">
            <a:extLst>
              <a:ext uri="{FF2B5EF4-FFF2-40B4-BE49-F238E27FC236}">
                <a16:creationId xmlns:a16="http://schemas.microsoft.com/office/drawing/2014/main" id="{9FEBAC2C-0592-7750-1EF1-6E21A0AC87F4}"/>
              </a:ext>
            </a:extLst>
          </p:cNvPr>
          <p:cNvSpPr>
            <a:spLocks/>
          </p:cNvSpPr>
          <p:nvPr/>
        </p:nvSpPr>
        <p:spPr>
          <a:xfrm>
            <a:off x="278431" y="4900446"/>
            <a:ext cx="2609850" cy="200025"/>
          </a:xfrm>
          <a:prstGeom prst="rect">
            <a:avLst/>
          </a:prstGeom>
          <a:noFill/>
          <a:ln w="19050">
            <a:solidFill>
              <a:srgbClr val="46D2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32" name="Google Shape;374;p13">
            <a:extLst>
              <a:ext uri="{FF2B5EF4-FFF2-40B4-BE49-F238E27FC236}">
                <a16:creationId xmlns:a16="http://schemas.microsoft.com/office/drawing/2014/main" id="{A2AB895D-A3D4-4BAD-1998-1EF8A05E27EE}"/>
              </a:ext>
            </a:extLst>
          </p:cNvPr>
          <p:cNvSpPr txBox="1"/>
          <p:nvPr/>
        </p:nvSpPr>
        <p:spPr>
          <a:xfrm>
            <a:off x="73968" y="166142"/>
            <a:ext cx="3347658" cy="3539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700" b="1" dirty="0">
                <a:solidFill>
                  <a:schemeClr val="lt1"/>
                </a:solidFill>
                <a:latin typeface="Roboto Condensed"/>
                <a:ea typeface="Roboto Condensed"/>
                <a:sym typeface="Roboto Condensed"/>
              </a:rPr>
              <a:t>          </a:t>
            </a:r>
            <a:r>
              <a:rPr lang="en-US" sz="1700" b="1" dirty="0" err="1">
                <a:solidFill>
                  <a:schemeClr val="lt1"/>
                </a:solidFill>
                <a:latin typeface="Roboto Condensed"/>
                <a:ea typeface="Roboto Condensed"/>
                <a:sym typeface="Roboto Condensed"/>
              </a:rPr>
              <a:t>Inférence</a:t>
            </a:r>
            <a:endParaRPr sz="1700" b="0" i="0" u="none" strike="noStrike" cap="none" dirty="0">
              <a:solidFill>
                <a:srgbClr val="000000"/>
              </a:solidFill>
              <a:latin typeface="Arial"/>
              <a:ea typeface="Arial"/>
              <a:cs typeface="Arial"/>
              <a:sym typeface="Arial"/>
            </a:endParaRPr>
          </a:p>
        </p:txBody>
      </p:sp>
      <p:pic>
        <p:nvPicPr>
          <p:cNvPr id="33" name="Graphique 32" descr="Présentation avec camembert avec un remplissage uni">
            <a:extLst>
              <a:ext uri="{FF2B5EF4-FFF2-40B4-BE49-F238E27FC236}">
                <a16:creationId xmlns:a16="http://schemas.microsoft.com/office/drawing/2014/main" id="{BCCBD7DE-DA50-587D-8063-9220C9A6CB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6568" y="162621"/>
            <a:ext cx="353903" cy="3539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fltVal val="0"/>
                                          </p:val>
                                        </p:tav>
                                        <p:tav tm="100000">
                                          <p:val>
                                            <p:strVal val="#ppt_w"/>
                                          </p:val>
                                        </p:tav>
                                      </p:tavLst>
                                    </p:anim>
                                    <p:anim calcmode="lin" valueType="num">
                                      <p:cBhvr>
                                        <p:cTn id="26" dur="500" fill="hold"/>
                                        <p:tgtEl>
                                          <p:spTgt spid="31"/>
                                        </p:tgtEl>
                                        <p:attrNameLst>
                                          <p:attrName>ppt_h</p:attrName>
                                        </p:attrNameLst>
                                      </p:cBhvr>
                                      <p:tavLst>
                                        <p:tav tm="0">
                                          <p:val>
                                            <p:fltVal val="0"/>
                                          </p:val>
                                        </p:tav>
                                        <p:tav tm="100000">
                                          <p:val>
                                            <p:strVal val="#ppt_h"/>
                                          </p:val>
                                        </p:tav>
                                      </p:tavLst>
                                    </p:anim>
                                    <p:animEffect transition="in" filter="fade">
                                      <p:cBhvr>
                                        <p:cTn id="27" dur="500"/>
                                        <p:tgtEl>
                                          <p:spTgt spid="31"/>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9" grpId="0" animBg="1"/>
      <p:bldP spid="30" grpId="0" animBg="1"/>
      <p:bldP spid="3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30"/>
          <p:cNvSpPr txBox="1">
            <a:spLocks noGrp="1"/>
          </p:cNvSpPr>
          <p:nvPr>
            <p:ph type="ctrTitle"/>
          </p:nvPr>
        </p:nvSpPr>
        <p:spPr>
          <a:xfrm>
            <a:off x="251520" y="3147814"/>
            <a:ext cx="5116588"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fr-FR" sz="3600" b="0" dirty="0"/>
              <a:t>Conclusion et perspectives </a:t>
            </a:r>
            <a:endParaRPr sz="3600" b="0" dirty="0"/>
          </a:p>
        </p:txBody>
      </p:sp>
      <p:sp>
        <p:nvSpPr>
          <p:cNvPr id="656" name="Google Shape;656;p3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26</a:t>
            </a:fld>
            <a:endParaRPr/>
          </a:p>
        </p:txBody>
      </p:sp>
      <p:sp>
        <p:nvSpPr>
          <p:cNvPr id="657" name="Google Shape;657;p30"/>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fr-FR" sz="12000" b="1" i="0" u="none" strike="noStrike" cap="none">
                <a:solidFill>
                  <a:srgbClr val="3F5378"/>
                </a:solidFill>
                <a:latin typeface="Roboto Condensed"/>
                <a:ea typeface="Roboto Condensed"/>
                <a:cs typeface="Roboto Condensed"/>
                <a:sym typeface="Roboto Condensed"/>
              </a:rPr>
              <a:t>5</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27</a:t>
            </a:fld>
            <a:endParaRPr/>
          </a:p>
        </p:txBody>
      </p:sp>
      <p:grpSp>
        <p:nvGrpSpPr>
          <p:cNvPr id="663" name="Google Shape;663;p31"/>
          <p:cNvGrpSpPr/>
          <p:nvPr/>
        </p:nvGrpSpPr>
        <p:grpSpPr>
          <a:xfrm>
            <a:off x="376243" y="663845"/>
            <a:ext cx="392063" cy="291505"/>
            <a:chOff x="5247525" y="3007275"/>
            <a:chExt cx="517575" cy="384825"/>
          </a:xfrm>
        </p:grpSpPr>
        <p:sp>
          <p:nvSpPr>
            <p:cNvPr id="664" name="Google Shape;664;p31"/>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31"/>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6" name="Google Shape;666;p31"/>
          <p:cNvSpPr txBox="1"/>
          <p:nvPr/>
        </p:nvSpPr>
        <p:spPr>
          <a:xfrm>
            <a:off x="971600" y="483518"/>
            <a:ext cx="309634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2800" b="0" i="0" u="none" strike="noStrike" cap="none">
                <a:solidFill>
                  <a:schemeClr val="lt1"/>
                </a:solidFill>
                <a:latin typeface="Teko"/>
                <a:ea typeface="Teko"/>
                <a:cs typeface="Teko"/>
                <a:sym typeface="Teko"/>
              </a:rPr>
              <a:t>Conclusion</a:t>
            </a:r>
            <a:endParaRPr/>
          </a:p>
        </p:txBody>
      </p:sp>
      <p:sp>
        <p:nvSpPr>
          <p:cNvPr id="2" name="Google Shape;724;p41">
            <a:extLst>
              <a:ext uri="{FF2B5EF4-FFF2-40B4-BE49-F238E27FC236}">
                <a16:creationId xmlns:a16="http://schemas.microsoft.com/office/drawing/2014/main" id="{4F06C821-F60A-501C-0F25-8D255FE8E133}"/>
              </a:ext>
            </a:extLst>
          </p:cNvPr>
          <p:cNvSpPr txBox="1"/>
          <p:nvPr/>
        </p:nvSpPr>
        <p:spPr>
          <a:xfrm>
            <a:off x="678197" y="1807115"/>
            <a:ext cx="8270690" cy="221133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fr-FR" sz="1530" dirty="0">
                <a:latin typeface="Arial" panose="020B0604020202020204" pitchFamily="34" charset="0"/>
              </a:rPr>
              <a:t>Objectifs atteints</a:t>
            </a:r>
          </a:p>
          <a:p>
            <a:pPr marL="285750" marR="0" lvl="0" indent="-285750" algn="l" rtl="0">
              <a:lnSpc>
                <a:spcPct val="100000"/>
              </a:lnSpc>
              <a:spcBef>
                <a:spcPts val="0"/>
              </a:spcBef>
              <a:spcAft>
                <a:spcPts val="0"/>
              </a:spcAft>
              <a:buClr>
                <a:srgbClr val="000000"/>
              </a:buClr>
              <a:buSzPts val="1400"/>
              <a:buFont typeface="Noto Sans Symbols"/>
              <a:buChar char="⮚"/>
            </a:pPr>
            <a:endParaRPr lang="fr-FR" sz="1530" dirty="0">
              <a:latin typeface="Arial" panose="020B0604020202020204" pitchFamily="34" charset="0"/>
            </a:endParaRPr>
          </a:p>
          <a:p>
            <a:pPr marL="285750" marR="0" lvl="0" indent="-285750" algn="l" rtl="0">
              <a:lnSpc>
                <a:spcPct val="100000"/>
              </a:lnSpc>
              <a:spcBef>
                <a:spcPts val="0"/>
              </a:spcBef>
              <a:spcAft>
                <a:spcPts val="0"/>
              </a:spcAft>
              <a:buClr>
                <a:srgbClr val="000000"/>
              </a:buClr>
              <a:buSzPts val="1400"/>
              <a:buFont typeface="Noto Sans Symbols"/>
              <a:buChar char="⮚"/>
            </a:pPr>
            <a:r>
              <a:rPr lang="fr-FR" sz="1530" dirty="0">
                <a:latin typeface="Arial" panose="020B0604020202020204" pitchFamily="34" charset="0"/>
              </a:rPr>
              <a:t>N</a:t>
            </a:r>
            <a:r>
              <a:rPr lang="fr-FR" sz="1530" dirty="0">
                <a:effectLst/>
                <a:latin typeface="Arial" panose="020B0604020202020204" pitchFamily="34" charset="0"/>
              </a:rPr>
              <a:t>ous avons réussi à retrouver les résultats de l’état de l’art dans le contexte Med VQA</a:t>
            </a:r>
          </a:p>
          <a:p>
            <a:pPr marL="285750" marR="0" lvl="0" indent="-285750" algn="l" rtl="0">
              <a:lnSpc>
                <a:spcPct val="100000"/>
              </a:lnSpc>
              <a:spcBef>
                <a:spcPts val="0"/>
              </a:spcBef>
              <a:spcAft>
                <a:spcPts val="0"/>
              </a:spcAft>
              <a:buClr>
                <a:srgbClr val="000000"/>
              </a:buClr>
              <a:buSzPts val="1400"/>
              <a:buFont typeface="Noto Sans Symbols"/>
              <a:buChar char="⮚"/>
            </a:pPr>
            <a:endParaRPr lang="fr-FR" sz="1530" b="0" i="0" u="none" strike="noStrike" cap="none" dirty="0">
              <a:solidFill>
                <a:srgbClr val="000000"/>
              </a:solidFill>
              <a:latin typeface="Arial"/>
              <a:ea typeface="Arial"/>
              <a:cs typeface="Arial"/>
              <a:sym typeface="Arial"/>
            </a:endParaRPr>
          </a:p>
          <a:p>
            <a:pPr marL="285750" indent="-285750">
              <a:buSzPts val="1400"/>
              <a:buFont typeface="Noto Sans Symbols"/>
              <a:buChar char="⮚"/>
            </a:pPr>
            <a:r>
              <a:rPr lang="fr-FR" sz="1530" b="0" i="0" u="none" strike="noStrike" cap="none" dirty="0">
                <a:solidFill>
                  <a:srgbClr val="000000"/>
                </a:solidFill>
                <a:latin typeface="Arial"/>
                <a:ea typeface="Arial"/>
                <a:cs typeface="Arial"/>
                <a:sym typeface="Arial"/>
              </a:rPr>
              <a:t>Meilleur modèle: </a:t>
            </a:r>
            <a:r>
              <a:rPr lang="fr-FR" sz="1530" b="0" i="0" u="none" strike="noStrike" cap="none" dirty="0" err="1">
                <a:solidFill>
                  <a:srgbClr val="000000"/>
                </a:solidFill>
                <a:latin typeface="Arial"/>
                <a:ea typeface="Arial"/>
                <a:cs typeface="Arial"/>
                <a:sym typeface="Arial"/>
              </a:rPr>
              <a:t>BioBERT</a:t>
            </a:r>
            <a:r>
              <a:rPr lang="fr-FR" sz="1530" b="0" i="0" u="none" strike="noStrike" cap="none" dirty="0">
                <a:solidFill>
                  <a:srgbClr val="000000"/>
                </a:solidFill>
                <a:latin typeface="Arial"/>
                <a:ea typeface="Arial"/>
                <a:cs typeface="Arial"/>
                <a:sym typeface="Arial"/>
              </a:rPr>
              <a:t> + </a:t>
            </a:r>
            <a:r>
              <a:rPr lang="fr-FR" sz="1530" b="0" i="0" u="none" strike="noStrike" cap="none" dirty="0" err="1">
                <a:solidFill>
                  <a:srgbClr val="000000"/>
                </a:solidFill>
                <a:latin typeface="Arial"/>
                <a:ea typeface="Arial"/>
                <a:cs typeface="Arial"/>
                <a:sym typeface="Arial"/>
              </a:rPr>
              <a:t>Swin</a:t>
            </a:r>
            <a:r>
              <a:rPr lang="fr-FR" sz="1530" b="0" i="0" u="none" strike="noStrike" cap="none" dirty="0">
                <a:solidFill>
                  <a:srgbClr val="000000"/>
                </a:solidFill>
                <a:latin typeface="Arial"/>
                <a:ea typeface="Arial"/>
                <a:cs typeface="Arial"/>
                <a:sym typeface="Arial"/>
              </a:rPr>
              <a:t> Transformer</a:t>
            </a:r>
          </a:p>
          <a:p>
            <a:pPr marL="285750" marR="0" lvl="0" indent="-196850" algn="l" rtl="0">
              <a:lnSpc>
                <a:spcPct val="100000"/>
              </a:lnSpc>
              <a:spcBef>
                <a:spcPts val="0"/>
              </a:spcBef>
              <a:spcAft>
                <a:spcPts val="0"/>
              </a:spcAft>
              <a:buClr>
                <a:srgbClr val="000000"/>
              </a:buClr>
              <a:buSzPts val="1400"/>
              <a:buFont typeface="Noto Sans Symbols"/>
              <a:buNone/>
            </a:pPr>
            <a:endParaRPr lang="fr-FR" sz="153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530" b="0" i="0" u="none" strike="noStrike" cap="none" dirty="0">
                <a:solidFill>
                  <a:srgbClr val="000000"/>
                </a:solidFill>
                <a:latin typeface="Arial"/>
                <a:ea typeface="Arial"/>
                <a:cs typeface="Arial"/>
                <a:sym typeface="Arial"/>
              </a:rPr>
              <a:t>Performance acceptable</a:t>
            </a:r>
          </a:p>
          <a:p>
            <a:pPr marL="285750" marR="0" lvl="0" indent="-285750" algn="l" rtl="0">
              <a:lnSpc>
                <a:spcPct val="100000"/>
              </a:lnSpc>
              <a:spcBef>
                <a:spcPts val="0"/>
              </a:spcBef>
              <a:spcAft>
                <a:spcPts val="0"/>
              </a:spcAft>
              <a:buClr>
                <a:srgbClr val="000000"/>
              </a:buClr>
              <a:buSzPts val="1400"/>
              <a:buFont typeface="Noto Sans Symbols"/>
              <a:buChar char="⮚"/>
            </a:pPr>
            <a:endParaRPr lang="en-US" sz="153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530" dirty="0"/>
              <a:t>Acquisition de </a:t>
            </a:r>
            <a:r>
              <a:rPr lang="en-US" sz="1530" dirty="0" err="1"/>
              <a:t>nouvelles</a:t>
            </a:r>
            <a:r>
              <a:rPr lang="en-US" sz="1530" dirty="0"/>
              <a:t> </a:t>
            </a:r>
            <a:r>
              <a:rPr lang="en-US" sz="1530" dirty="0" err="1"/>
              <a:t>compétences</a:t>
            </a:r>
            <a:r>
              <a:rPr lang="en-US" sz="1530" dirty="0"/>
              <a:t> techniques</a:t>
            </a:r>
            <a:endParaRPr lang="fr-FR" sz="153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32"/>
          <p:cNvSpPr txBox="1">
            <a:spLocks noGrp="1"/>
          </p:cNvSpPr>
          <p:nvPr>
            <p:ph type="title"/>
          </p:nvPr>
        </p:nvSpPr>
        <p:spPr>
          <a:xfrm>
            <a:off x="831350" y="426500"/>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fr-FR">
                <a:solidFill>
                  <a:schemeClr val="lt1"/>
                </a:solidFill>
              </a:rPr>
              <a:t>Perspectives </a:t>
            </a:r>
            <a:endParaRPr>
              <a:solidFill>
                <a:schemeClr val="lt1"/>
              </a:solidFill>
            </a:endParaRPr>
          </a:p>
        </p:txBody>
      </p:sp>
      <p:sp>
        <p:nvSpPr>
          <p:cNvPr id="682" name="Google Shape;682;p3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28</a:t>
            </a:fld>
            <a:endParaRPr/>
          </a:p>
        </p:txBody>
      </p:sp>
      <p:grpSp>
        <p:nvGrpSpPr>
          <p:cNvPr id="683" name="Google Shape;683;p32"/>
          <p:cNvGrpSpPr/>
          <p:nvPr/>
        </p:nvGrpSpPr>
        <p:grpSpPr>
          <a:xfrm>
            <a:off x="421853" y="642168"/>
            <a:ext cx="334872" cy="334853"/>
            <a:chOff x="576250" y="4319400"/>
            <a:chExt cx="442075" cy="442050"/>
          </a:xfrm>
        </p:grpSpPr>
        <p:sp>
          <p:nvSpPr>
            <p:cNvPr id="684" name="Google Shape;684;p32"/>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32"/>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32"/>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32"/>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8" name="Google Shape;688;p32"/>
          <p:cNvGrpSpPr/>
          <p:nvPr/>
        </p:nvGrpSpPr>
        <p:grpSpPr>
          <a:xfrm>
            <a:off x="480171" y="856268"/>
            <a:ext cx="7502807" cy="3831992"/>
            <a:chOff x="1101275" y="804509"/>
            <a:chExt cx="7502807" cy="3831992"/>
          </a:xfrm>
        </p:grpSpPr>
        <p:sp>
          <p:nvSpPr>
            <p:cNvPr id="689" name="Google Shape;689;p32"/>
            <p:cNvSpPr/>
            <p:nvPr/>
          </p:nvSpPr>
          <p:spPr>
            <a:xfrm>
              <a:off x="1101275" y="1451700"/>
              <a:ext cx="6516723" cy="3184801"/>
            </a:xfrm>
            <a:custGeom>
              <a:avLst/>
              <a:gdLst/>
              <a:ahLst/>
              <a:cxnLst/>
              <a:rect l="l" t="t" r="r" b="b"/>
              <a:pathLst>
                <a:path w="2828" h="1032" extrusionOk="0">
                  <a:moveTo>
                    <a:pt x="0" y="856"/>
                  </a:moveTo>
                  <a:cubicBezTo>
                    <a:pt x="420" y="1032"/>
                    <a:pt x="464" y="536"/>
                    <a:pt x="660" y="540"/>
                  </a:cubicBezTo>
                  <a:cubicBezTo>
                    <a:pt x="856" y="544"/>
                    <a:pt x="976" y="736"/>
                    <a:pt x="1232" y="720"/>
                  </a:cubicBezTo>
                  <a:cubicBezTo>
                    <a:pt x="1488" y="704"/>
                    <a:pt x="1508" y="352"/>
                    <a:pt x="1772" y="320"/>
                  </a:cubicBezTo>
                  <a:cubicBezTo>
                    <a:pt x="2036" y="288"/>
                    <a:pt x="2063" y="491"/>
                    <a:pt x="2315" y="479"/>
                  </a:cubicBezTo>
                  <a:cubicBezTo>
                    <a:pt x="2567" y="467"/>
                    <a:pt x="2572" y="84"/>
                    <a:pt x="2828" y="0"/>
                  </a:cubicBezTo>
                </a:path>
              </a:pathLst>
            </a:custGeom>
            <a:noFill/>
            <a:ln w="15875" cap="flat" cmpd="sng">
              <a:solidFill>
                <a:srgbClr val="A3A5A3"/>
              </a:solidFill>
              <a:prstDash val="dash"/>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737572"/>
                </a:solidFill>
                <a:latin typeface="Calibri"/>
                <a:ea typeface="Calibri"/>
                <a:cs typeface="Calibri"/>
                <a:sym typeface="Calibri"/>
              </a:endParaRPr>
            </a:p>
          </p:txBody>
        </p:sp>
        <p:grpSp>
          <p:nvGrpSpPr>
            <p:cNvPr id="690" name="Google Shape;690;p32"/>
            <p:cNvGrpSpPr/>
            <p:nvPr/>
          </p:nvGrpSpPr>
          <p:grpSpPr>
            <a:xfrm>
              <a:off x="7717597" y="804509"/>
              <a:ext cx="886485" cy="880736"/>
              <a:chOff x="10452125" y="1735819"/>
              <a:chExt cx="365125" cy="223452"/>
            </a:xfrm>
          </p:grpSpPr>
          <p:sp>
            <p:nvSpPr>
              <p:cNvPr id="691" name="Google Shape;691;p32"/>
              <p:cNvSpPr/>
              <p:nvPr/>
            </p:nvSpPr>
            <p:spPr>
              <a:xfrm>
                <a:off x="10543453" y="1856469"/>
                <a:ext cx="112713" cy="98425"/>
              </a:xfrm>
              <a:custGeom>
                <a:avLst/>
                <a:gdLst/>
                <a:ahLst/>
                <a:cxnLst/>
                <a:rect l="l" t="t" r="r" b="b"/>
                <a:pathLst>
                  <a:path w="71" h="62" extrusionOk="0">
                    <a:moveTo>
                      <a:pt x="71" y="3"/>
                    </a:moveTo>
                    <a:lnTo>
                      <a:pt x="0" y="62"/>
                    </a:lnTo>
                    <a:lnTo>
                      <a:pt x="14" y="0"/>
                    </a:lnTo>
                    <a:lnTo>
                      <a:pt x="71" y="3"/>
                    </a:lnTo>
                    <a:close/>
                  </a:path>
                </a:pathLst>
              </a:custGeom>
              <a:solidFill>
                <a:srgbClr val="A5A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737572"/>
                  </a:solidFill>
                  <a:latin typeface="Calibri"/>
                  <a:ea typeface="Calibri"/>
                  <a:cs typeface="Calibri"/>
                  <a:sym typeface="Calibri"/>
                </a:endParaRPr>
              </a:p>
            </p:txBody>
          </p:sp>
          <p:sp>
            <p:nvSpPr>
              <p:cNvPr id="692" name="Google Shape;692;p32"/>
              <p:cNvSpPr/>
              <p:nvPr/>
            </p:nvSpPr>
            <p:spPr>
              <a:xfrm>
                <a:off x="10452125" y="1735819"/>
                <a:ext cx="365125" cy="188913"/>
              </a:xfrm>
              <a:custGeom>
                <a:avLst/>
                <a:gdLst/>
                <a:ahLst/>
                <a:cxnLst/>
                <a:rect l="l" t="t" r="r" b="b"/>
                <a:pathLst>
                  <a:path w="230" h="119" extrusionOk="0">
                    <a:moveTo>
                      <a:pt x="230" y="0"/>
                    </a:moveTo>
                    <a:lnTo>
                      <a:pt x="0" y="26"/>
                    </a:lnTo>
                    <a:lnTo>
                      <a:pt x="140" y="119"/>
                    </a:lnTo>
                    <a:lnTo>
                      <a:pt x="230"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dirty="0">
                  <a:solidFill>
                    <a:srgbClr val="737572"/>
                  </a:solidFill>
                  <a:latin typeface="Calibri"/>
                  <a:ea typeface="Calibri"/>
                  <a:cs typeface="Calibri"/>
                  <a:sym typeface="Calibri"/>
                </a:endParaRPr>
              </a:p>
            </p:txBody>
          </p:sp>
          <p:sp>
            <p:nvSpPr>
              <p:cNvPr id="693" name="Google Shape;693;p32"/>
              <p:cNvSpPr/>
              <p:nvPr/>
            </p:nvSpPr>
            <p:spPr>
              <a:xfrm>
                <a:off x="10531510" y="1752896"/>
                <a:ext cx="258763" cy="206375"/>
              </a:xfrm>
              <a:custGeom>
                <a:avLst/>
                <a:gdLst/>
                <a:ahLst/>
                <a:cxnLst/>
                <a:rect l="l" t="t" r="r" b="b"/>
                <a:pathLst>
                  <a:path w="163" h="130" extrusionOk="0">
                    <a:moveTo>
                      <a:pt x="163" y="0"/>
                    </a:moveTo>
                    <a:lnTo>
                      <a:pt x="0" y="52"/>
                    </a:lnTo>
                    <a:lnTo>
                      <a:pt x="12" y="130"/>
                    </a:lnTo>
                    <a:lnTo>
                      <a:pt x="26" y="68"/>
                    </a:lnTo>
                    <a:lnTo>
                      <a:pt x="163"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737572"/>
                  </a:solidFill>
                  <a:latin typeface="Calibri"/>
                  <a:ea typeface="Calibri"/>
                  <a:cs typeface="Calibri"/>
                  <a:sym typeface="Calibri"/>
                </a:endParaRPr>
              </a:p>
            </p:txBody>
          </p:sp>
        </p:grpSp>
      </p:grpSp>
      <p:grpSp>
        <p:nvGrpSpPr>
          <p:cNvPr id="694" name="Google Shape;694;p32"/>
          <p:cNvGrpSpPr/>
          <p:nvPr/>
        </p:nvGrpSpPr>
        <p:grpSpPr>
          <a:xfrm>
            <a:off x="1092196" y="2842659"/>
            <a:ext cx="1914900" cy="1901550"/>
            <a:chOff x="1713300" y="2790900"/>
            <a:chExt cx="1914900" cy="1901550"/>
          </a:xfrm>
        </p:grpSpPr>
        <p:sp>
          <p:nvSpPr>
            <p:cNvPr id="695" name="Google Shape;695;p32"/>
            <p:cNvSpPr/>
            <p:nvPr/>
          </p:nvSpPr>
          <p:spPr>
            <a:xfrm>
              <a:off x="2300400" y="2790900"/>
              <a:ext cx="740700" cy="766200"/>
            </a:xfrm>
            <a:prstGeom prst="ellipse">
              <a:avLst/>
            </a:prstGeom>
            <a:solidFill>
              <a:srgbClr val="3F537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a:t>
              </a:r>
              <a:endParaRPr sz="2400" b="0" i="0" u="none" strike="noStrike" cap="none">
                <a:solidFill>
                  <a:srgbClr val="FFFFFF"/>
                </a:solidFill>
                <a:latin typeface="Arial"/>
                <a:ea typeface="Arial"/>
                <a:cs typeface="Arial"/>
                <a:sym typeface="Arial"/>
              </a:endParaRPr>
            </a:p>
          </p:txBody>
        </p:sp>
        <p:cxnSp>
          <p:nvCxnSpPr>
            <p:cNvPr id="696" name="Google Shape;696;p32"/>
            <p:cNvCxnSpPr/>
            <p:nvPr/>
          </p:nvCxnSpPr>
          <p:spPr>
            <a:xfrm flipH="1">
              <a:off x="2653200" y="3557100"/>
              <a:ext cx="11400" cy="560100"/>
            </a:xfrm>
            <a:prstGeom prst="straightConnector1">
              <a:avLst/>
            </a:prstGeom>
            <a:noFill/>
            <a:ln w="9525" cap="flat" cmpd="sng">
              <a:solidFill>
                <a:srgbClr val="BFBFBF"/>
              </a:solidFill>
              <a:prstDash val="solid"/>
              <a:round/>
              <a:headEnd type="none" w="sm" len="sm"/>
              <a:tailEnd type="oval" w="med" len="med"/>
            </a:ln>
          </p:spPr>
        </p:cxnSp>
        <p:sp>
          <p:nvSpPr>
            <p:cNvPr id="697" name="Google Shape;697;p32"/>
            <p:cNvSpPr txBox="1"/>
            <p:nvPr/>
          </p:nvSpPr>
          <p:spPr>
            <a:xfrm>
              <a:off x="1713300" y="4192050"/>
              <a:ext cx="1914900" cy="50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FR" sz="2400" b="1" i="0" u="none" strike="noStrike" cap="none">
                  <a:solidFill>
                    <a:srgbClr val="263248"/>
                  </a:solidFill>
                  <a:latin typeface="Roboto Condensed"/>
                  <a:ea typeface="Roboto Condensed"/>
                  <a:cs typeface="Roboto Condensed"/>
                  <a:sym typeface="Roboto Condensed"/>
                </a:rPr>
                <a:t> </a:t>
              </a:r>
              <a:endParaRPr sz="2400" b="1" i="0" u="none" strike="noStrike" cap="none">
                <a:solidFill>
                  <a:srgbClr val="263248"/>
                </a:solidFill>
                <a:latin typeface="Roboto Condensed"/>
                <a:ea typeface="Roboto Condensed"/>
                <a:cs typeface="Roboto Condensed"/>
                <a:sym typeface="Roboto Condensed"/>
              </a:endParaRPr>
            </a:p>
          </p:txBody>
        </p:sp>
      </p:grpSp>
      <p:grpSp>
        <p:nvGrpSpPr>
          <p:cNvPr id="698" name="Google Shape;698;p32"/>
          <p:cNvGrpSpPr/>
          <p:nvPr/>
        </p:nvGrpSpPr>
        <p:grpSpPr>
          <a:xfrm>
            <a:off x="3734996" y="2076459"/>
            <a:ext cx="1914900" cy="1773000"/>
            <a:chOff x="4356100" y="2024700"/>
            <a:chExt cx="1914900" cy="1773000"/>
          </a:xfrm>
        </p:grpSpPr>
        <p:sp>
          <p:nvSpPr>
            <p:cNvPr id="699" name="Google Shape;699;p32"/>
            <p:cNvSpPr/>
            <p:nvPr/>
          </p:nvSpPr>
          <p:spPr>
            <a:xfrm>
              <a:off x="4943200" y="2024700"/>
              <a:ext cx="740700" cy="766200"/>
            </a:xfrm>
            <a:prstGeom prst="ellipse">
              <a:avLst/>
            </a:prstGeom>
            <a:solidFill>
              <a:srgbClr val="92A8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a:t>
              </a:r>
              <a:endParaRPr sz="2400" b="0" i="0" u="none" strike="noStrike" cap="none">
                <a:solidFill>
                  <a:srgbClr val="FFFFFF"/>
                </a:solidFill>
                <a:latin typeface="Arial"/>
                <a:ea typeface="Arial"/>
                <a:cs typeface="Arial"/>
                <a:sym typeface="Arial"/>
              </a:endParaRPr>
            </a:p>
          </p:txBody>
        </p:sp>
        <p:cxnSp>
          <p:nvCxnSpPr>
            <p:cNvPr id="700" name="Google Shape;700;p32"/>
            <p:cNvCxnSpPr/>
            <p:nvPr/>
          </p:nvCxnSpPr>
          <p:spPr>
            <a:xfrm>
              <a:off x="5307400" y="2793900"/>
              <a:ext cx="12300" cy="500400"/>
            </a:xfrm>
            <a:prstGeom prst="straightConnector1">
              <a:avLst/>
            </a:prstGeom>
            <a:noFill/>
            <a:ln w="9525" cap="flat" cmpd="sng">
              <a:solidFill>
                <a:srgbClr val="BFBFBF"/>
              </a:solidFill>
              <a:prstDash val="solid"/>
              <a:round/>
              <a:headEnd type="none" w="sm" len="sm"/>
              <a:tailEnd type="oval" w="med" len="med"/>
            </a:ln>
          </p:spPr>
        </p:cxnSp>
        <p:sp>
          <p:nvSpPr>
            <p:cNvPr id="701" name="Google Shape;701;p32"/>
            <p:cNvSpPr txBox="1"/>
            <p:nvPr/>
          </p:nvSpPr>
          <p:spPr>
            <a:xfrm>
              <a:off x="4356100" y="3297300"/>
              <a:ext cx="1914900" cy="50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rgbClr val="263248"/>
                </a:solidFill>
                <a:latin typeface="Roboto Condensed"/>
                <a:ea typeface="Roboto Condensed"/>
                <a:cs typeface="Roboto Condensed"/>
                <a:sym typeface="Roboto Condensed"/>
              </a:endParaRPr>
            </a:p>
          </p:txBody>
        </p:sp>
      </p:grpSp>
      <p:sp>
        <p:nvSpPr>
          <p:cNvPr id="2" name="Google Shape;750;p42">
            <a:extLst>
              <a:ext uri="{FF2B5EF4-FFF2-40B4-BE49-F238E27FC236}">
                <a16:creationId xmlns:a16="http://schemas.microsoft.com/office/drawing/2014/main" id="{DF755AAA-4C7E-AF96-F89C-171676581BEF}"/>
              </a:ext>
            </a:extLst>
          </p:cNvPr>
          <p:cNvSpPr txBox="1"/>
          <p:nvPr/>
        </p:nvSpPr>
        <p:spPr>
          <a:xfrm>
            <a:off x="1299796" y="4202505"/>
            <a:ext cx="170730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err="1"/>
              <a:t>Amèlioré</a:t>
            </a:r>
            <a:r>
              <a:rPr lang="en-US" dirty="0"/>
              <a:t> les performances du </a:t>
            </a:r>
            <a:r>
              <a:rPr lang="en-US" dirty="0" err="1"/>
              <a:t>modèle</a:t>
            </a:r>
            <a:r>
              <a:rPr lang="en-US" dirty="0"/>
              <a:t> </a:t>
            </a:r>
            <a:endParaRPr sz="1400" b="0" i="0" u="none" strike="noStrike" cap="none" dirty="0">
              <a:solidFill>
                <a:srgbClr val="000000"/>
              </a:solidFill>
              <a:latin typeface="Arial"/>
              <a:ea typeface="Arial"/>
              <a:cs typeface="Arial"/>
              <a:sym typeface="Arial"/>
            </a:endParaRPr>
          </a:p>
        </p:txBody>
      </p:sp>
      <p:grpSp>
        <p:nvGrpSpPr>
          <p:cNvPr id="3" name="Google Shape;698;p32">
            <a:extLst>
              <a:ext uri="{FF2B5EF4-FFF2-40B4-BE49-F238E27FC236}">
                <a16:creationId xmlns:a16="http://schemas.microsoft.com/office/drawing/2014/main" id="{E58A3E84-5C18-806C-1389-CAA8E1122E16}"/>
              </a:ext>
            </a:extLst>
          </p:cNvPr>
          <p:cNvGrpSpPr/>
          <p:nvPr/>
        </p:nvGrpSpPr>
        <p:grpSpPr>
          <a:xfrm>
            <a:off x="5671703" y="1447510"/>
            <a:ext cx="1914900" cy="1773000"/>
            <a:chOff x="4356100" y="2024700"/>
            <a:chExt cx="1914900" cy="1773000"/>
          </a:xfrm>
        </p:grpSpPr>
        <p:sp>
          <p:nvSpPr>
            <p:cNvPr id="4" name="Google Shape;699;p32">
              <a:extLst>
                <a:ext uri="{FF2B5EF4-FFF2-40B4-BE49-F238E27FC236}">
                  <a16:creationId xmlns:a16="http://schemas.microsoft.com/office/drawing/2014/main" id="{C08028A7-DA05-0A24-F4B6-DBD6384B40B1}"/>
                </a:ext>
              </a:extLst>
            </p:cNvPr>
            <p:cNvSpPr/>
            <p:nvPr/>
          </p:nvSpPr>
          <p:spPr>
            <a:xfrm>
              <a:off x="4943200" y="2024700"/>
              <a:ext cx="740700" cy="766200"/>
            </a:xfrm>
            <a:prstGeom prst="ellipse">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fr-FR" sz="2400" b="0" i="0" u="none" strike="noStrike" cap="none" dirty="0">
                  <a:solidFill>
                    <a:srgbClr val="FFFFFF"/>
                  </a:solidFill>
                  <a:latin typeface="Arial"/>
                  <a:ea typeface="Arial"/>
                  <a:cs typeface="Arial"/>
                  <a:sym typeface="Arial"/>
                </a:rPr>
                <a:t></a:t>
              </a:r>
              <a:endParaRPr sz="2400" b="0" i="0" u="none" strike="noStrike" cap="none" dirty="0">
                <a:solidFill>
                  <a:srgbClr val="FFFFFF"/>
                </a:solidFill>
                <a:latin typeface="Arial"/>
                <a:ea typeface="Arial"/>
                <a:cs typeface="Arial"/>
                <a:sym typeface="Arial"/>
              </a:endParaRPr>
            </a:p>
          </p:txBody>
        </p:sp>
        <p:cxnSp>
          <p:nvCxnSpPr>
            <p:cNvPr id="5" name="Google Shape;700;p32">
              <a:extLst>
                <a:ext uri="{FF2B5EF4-FFF2-40B4-BE49-F238E27FC236}">
                  <a16:creationId xmlns:a16="http://schemas.microsoft.com/office/drawing/2014/main" id="{9948D7B1-3BA7-8C75-C4B1-E95F1C96217D}"/>
                </a:ext>
              </a:extLst>
            </p:cNvPr>
            <p:cNvCxnSpPr/>
            <p:nvPr/>
          </p:nvCxnSpPr>
          <p:spPr>
            <a:xfrm>
              <a:off x="5307400" y="2793900"/>
              <a:ext cx="12300" cy="500400"/>
            </a:xfrm>
            <a:prstGeom prst="straightConnector1">
              <a:avLst/>
            </a:prstGeom>
            <a:noFill/>
            <a:ln w="9525" cap="flat" cmpd="sng">
              <a:solidFill>
                <a:srgbClr val="BFBFBF"/>
              </a:solidFill>
              <a:prstDash val="solid"/>
              <a:round/>
              <a:headEnd type="none" w="sm" len="sm"/>
              <a:tailEnd type="oval" w="med" len="med"/>
            </a:ln>
          </p:spPr>
        </p:cxnSp>
        <p:sp>
          <p:nvSpPr>
            <p:cNvPr id="6" name="Google Shape;701;p32">
              <a:extLst>
                <a:ext uri="{FF2B5EF4-FFF2-40B4-BE49-F238E27FC236}">
                  <a16:creationId xmlns:a16="http://schemas.microsoft.com/office/drawing/2014/main" id="{57B4C71F-CF77-8D31-F98B-49E94FA229C8}"/>
                </a:ext>
              </a:extLst>
            </p:cNvPr>
            <p:cNvSpPr txBox="1"/>
            <p:nvPr/>
          </p:nvSpPr>
          <p:spPr>
            <a:xfrm>
              <a:off x="4356100" y="3297300"/>
              <a:ext cx="1914900" cy="50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rgbClr val="263248"/>
                </a:solidFill>
                <a:latin typeface="Roboto Condensed"/>
                <a:ea typeface="Roboto Condensed"/>
                <a:cs typeface="Roboto Condensed"/>
                <a:sym typeface="Roboto Condensed"/>
              </a:endParaRPr>
            </a:p>
          </p:txBody>
        </p:sp>
      </p:grpSp>
      <p:sp>
        <p:nvSpPr>
          <p:cNvPr id="7" name="Google Shape;750;p42">
            <a:extLst>
              <a:ext uri="{FF2B5EF4-FFF2-40B4-BE49-F238E27FC236}">
                <a16:creationId xmlns:a16="http://schemas.microsoft.com/office/drawing/2014/main" id="{170973FE-D4BE-FF31-4768-F6611894D176}"/>
              </a:ext>
            </a:extLst>
          </p:cNvPr>
          <p:cNvSpPr txBox="1"/>
          <p:nvPr/>
        </p:nvSpPr>
        <p:spPr>
          <a:xfrm>
            <a:off x="4092294" y="3585279"/>
            <a:ext cx="1610351"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Explorer </a:t>
            </a:r>
            <a:r>
              <a:rPr lang="en-US" dirty="0" err="1"/>
              <a:t>d’autres</a:t>
            </a:r>
            <a:r>
              <a:rPr lang="en-US" dirty="0"/>
              <a:t> datasets</a:t>
            </a:r>
            <a:endParaRPr sz="1400" b="0" i="0" u="none" strike="noStrike" cap="none" dirty="0">
              <a:solidFill>
                <a:srgbClr val="000000"/>
              </a:solidFill>
              <a:latin typeface="Arial"/>
              <a:ea typeface="Arial"/>
              <a:cs typeface="Arial"/>
              <a:sym typeface="Arial"/>
            </a:endParaRPr>
          </a:p>
        </p:txBody>
      </p:sp>
      <p:sp>
        <p:nvSpPr>
          <p:cNvPr id="8" name="Google Shape;750;p42">
            <a:extLst>
              <a:ext uri="{FF2B5EF4-FFF2-40B4-BE49-F238E27FC236}">
                <a16:creationId xmlns:a16="http://schemas.microsoft.com/office/drawing/2014/main" id="{EEA34850-8199-C250-A953-28D4FB2B1AC6}"/>
              </a:ext>
            </a:extLst>
          </p:cNvPr>
          <p:cNvSpPr txBox="1"/>
          <p:nvPr/>
        </p:nvSpPr>
        <p:spPr>
          <a:xfrm>
            <a:off x="6031129" y="2911187"/>
            <a:ext cx="14874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err="1"/>
              <a:t>Intégrer</a:t>
            </a:r>
            <a:r>
              <a:rPr lang="en-US" dirty="0"/>
              <a:t> </a:t>
            </a:r>
            <a:r>
              <a:rPr lang="en-US" dirty="0" err="1"/>
              <a:t>notre</a:t>
            </a:r>
            <a:r>
              <a:rPr lang="en-US" dirty="0"/>
              <a:t> </a:t>
            </a:r>
            <a:r>
              <a:rPr lang="en-US" dirty="0" err="1"/>
              <a:t>modèle</a:t>
            </a:r>
            <a:r>
              <a:rPr lang="en-US" dirty="0"/>
              <a:t> dans </a:t>
            </a:r>
            <a:r>
              <a:rPr lang="en-US" dirty="0" err="1"/>
              <a:t>une</a:t>
            </a:r>
            <a:r>
              <a:rPr lang="en-US" dirty="0"/>
              <a:t> application web</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3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29</a:t>
            </a:fld>
            <a:endParaRPr/>
          </a:p>
        </p:txBody>
      </p:sp>
      <p:sp>
        <p:nvSpPr>
          <p:cNvPr id="719" name="Google Shape;719;p33"/>
          <p:cNvSpPr txBox="1">
            <a:spLocks noGrp="1"/>
          </p:cNvSpPr>
          <p:nvPr>
            <p:ph type="ctrTitle" idx="4294967295"/>
          </p:nvPr>
        </p:nvSpPr>
        <p:spPr>
          <a:xfrm>
            <a:off x="1387800" y="3077750"/>
            <a:ext cx="6593700" cy="155875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Roboto Condensed"/>
              <a:buNone/>
            </a:pPr>
            <a:r>
              <a:rPr lang="fr-FR" sz="6000" b="1" i="0" u="none" strike="noStrike" cap="none">
                <a:solidFill>
                  <a:srgbClr val="FF9800"/>
                </a:solidFill>
                <a:latin typeface="Times New Roman"/>
                <a:ea typeface="Times New Roman"/>
                <a:cs typeface="Times New Roman"/>
                <a:sym typeface="Times New Roman"/>
              </a:rPr>
              <a:t>Merci pour votre attention </a:t>
            </a:r>
            <a:endParaRPr sz="6000" b="1" i="0" u="none" strike="noStrike" cap="none">
              <a:solidFill>
                <a:srgbClr val="FF9800"/>
              </a:solidFill>
              <a:latin typeface="Times New Roman"/>
              <a:ea typeface="Times New Roman"/>
              <a:cs typeface="Times New Roman"/>
              <a:sym typeface="Times New Roman"/>
            </a:endParaRPr>
          </a:p>
        </p:txBody>
      </p:sp>
      <p:pic>
        <p:nvPicPr>
          <p:cNvPr id="720" name="Google Shape;720;p33"/>
          <p:cNvPicPr preferRelativeResize="0"/>
          <p:nvPr/>
        </p:nvPicPr>
        <p:blipFill rotWithShape="1">
          <a:blip r:embed="rId3">
            <a:alphaModFix/>
          </a:blip>
          <a:srcRect/>
          <a:stretch/>
        </p:blipFill>
        <p:spPr>
          <a:xfrm>
            <a:off x="3706550" y="477775"/>
            <a:ext cx="2059600" cy="205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
          <p:cNvSpPr txBox="1">
            <a:spLocks noGrp="1"/>
          </p:cNvSpPr>
          <p:nvPr>
            <p:ph type="ctrTitle"/>
          </p:nvPr>
        </p:nvSpPr>
        <p:spPr>
          <a:xfrm>
            <a:off x="179512" y="3075806"/>
            <a:ext cx="4684539"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fr-FR" sz="3600" b="0"/>
              <a:t>Introduction</a:t>
            </a:r>
            <a:endParaRPr sz="3600" b="0"/>
          </a:p>
        </p:txBody>
      </p:sp>
      <p:sp>
        <p:nvSpPr>
          <p:cNvPr id="271" name="Google Shape;271;p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3</a:t>
            </a:fld>
            <a:endParaRPr/>
          </a:p>
        </p:txBody>
      </p:sp>
      <p:sp>
        <p:nvSpPr>
          <p:cNvPr id="272" name="Google Shape;272;p3"/>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fr-FR" sz="12000" b="1" i="0" u="none" strike="noStrike" cap="none">
                <a:solidFill>
                  <a:srgbClr val="3F5378"/>
                </a:solidFill>
                <a:latin typeface="Roboto Condensed"/>
                <a:ea typeface="Roboto Condensed"/>
                <a:cs typeface="Roboto Condensed"/>
                <a:sym typeface="Roboto Condensed"/>
              </a:rPr>
              <a:t>1</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11C34F3-D9AA-6922-F24F-1EE45F1242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30</a:t>
            </a:fld>
            <a:endParaRPr lang="fr-FR"/>
          </a:p>
        </p:txBody>
      </p:sp>
      <p:pic>
        <p:nvPicPr>
          <p:cNvPr id="5" name="Image 4">
            <a:extLst>
              <a:ext uri="{FF2B5EF4-FFF2-40B4-BE49-F238E27FC236}">
                <a16:creationId xmlns:a16="http://schemas.microsoft.com/office/drawing/2014/main" id="{51136626-5F4D-B2AD-5C97-BA54F63942FD}"/>
              </a:ext>
            </a:extLst>
          </p:cNvPr>
          <p:cNvPicPr>
            <a:picLocks noChangeAspect="1"/>
          </p:cNvPicPr>
          <p:nvPr/>
        </p:nvPicPr>
        <p:blipFill>
          <a:blip r:embed="rId3"/>
          <a:stretch>
            <a:fillRect/>
          </a:stretch>
        </p:blipFill>
        <p:spPr>
          <a:xfrm>
            <a:off x="1221380" y="1447800"/>
            <a:ext cx="5270860" cy="3695700"/>
          </a:xfrm>
          <a:prstGeom prst="rect">
            <a:avLst/>
          </a:prstGeom>
        </p:spPr>
      </p:pic>
      <p:sp>
        <p:nvSpPr>
          <p:cNvPr id="6" name="Google Shape;374;p13">
            <a:extLst>
              <a:ext uri="{FF2B5EF4-FFF2-40B4-BE49-F238E27FC236}">
                <a16:creationId xmlns:a16="http://schemas.microsoft.com/office/drawing/2014/main" id="{88D5B320-1710-A0CA-9516-CAE7C0ABF50C}"/>
              </a:ext>
            </a:extLst>
          </p:cNvPr>
          <p:cNvSpPr txBox="1"/>
          <p:nvPr/>
        </p:nvSpPr>
        <p:spPr>
          <a:xfrm>
            <a:off x="-81887" y="171115"/>
            <a:ext cx="2388359" cy="2923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FR" sz="1250" b="1" i="0" u="none" strike="noStrike" cap="none" dirty="0">
                <a:solidFill>
                  <a:schemeClr val="bg1"/>
                </a:solidFill>
                <a:latin typeface="Arial"/>
                <a:ea typeface="Arial"/>
                <a:cs typeface="Arial"/>
                <a:sym typeface="Arial"/>
              </a:rPr>
              <a:t>Le mécanisme d’Attention</a:t>
            </a:r>
            <a:endParaRPr sz="1250" b="1" i="0" u="none" strike="noStrike" cap="none" dirty="0">
              <a:solidFill>
                <a:schemeClr val="bg1"/>
              </a:solidFill>
              <a:latin typeface="Arial"/>
              <a:ea typeface="Arial"/>
              <a:cs typeface="Arial"/>
              <a:sym typeface="Arial"/>
            </a:endParaRPr>
          </a:p>
        </p:txBody>
      </p:sp>
      <p:pic>
        <p:nvPicPr>
          <p:cNvPr id="4" name="Image 3">
            <a:extLst>
              <a:ext uri="{FF2B5EF4-FFF2-40B4-BE49-F238E27FC236}">
                <a16:creationId xmlns:a16="http://schemas.microsoft.com/office/drawing/2014/main" id="{185FADC3-A56F-A5DD-3491-9B35DB3E94B9}"/>
              </a:ext>
            </a:extLst>
          </p:cNvPr>
          <p:cNvPicPr>
            <a:picLocks noChangeAspect="1"/>
          </p:cNvPicPr>
          <p:nvPr/>
        </p:nvPicPr>
        <p:blipFill>
          <a:blip r:embed="rId4"/>
          <a:stretch>
            <a:fillRect/>
          </a:stretch>
        </p:blipFill>
        <p:spPr>
          <a:xfrm>
            <a:off x="1900269" y="1317236"/>
            <a:ext cx="4942491" cy="3880627"/>
          </a:xfrm>
          <a:prstGeom prst="rect">
            <a:avLst/>
          </a:prstGeom>
        </p:spPr>
      </p:pic>
      <p:sp>
        <p:nvSpPr>
          <p:cNvPr id="8" name="ZoneTexte 7">
            <a:extLst>
              <a:ext uri="{FF2B5EF4-FFF2-40B4-BE49-F238E27FC236}">
                <a16:creationId xmlns:a16="http://schemas.microsoft.com/office/drawing/2014/main" id="{A9FDE412-D762-3343-60A7-DAD54C611E03}"/>
              </a:ext>
            </a:extLst>
          </p:cNvPr>
          <p:cNvSpPr txBox="1"/>
          <p:nvPr/>
        </p:nvSpPr>
        <p:spPr>
          <a:xfrm>
            <a:off x="258718" y="907224"/>
            <a:ext cx="6035401" cy="353943"/>
          </a:xfrm>
          <a:prstGeom prst="rect">
            <a:avLst/>
          </a:prstGeom>
          <a:noFill/>
        </p:spPr>
        <p:txBody>
          <a:bodyPr wrap="square">
            <a:spAutoFit/>
          </a:bodyPr>
          <a:lstStyle/>
          <a:p>
            <a:r>
              <a:rPr lang="fr-FR" sz="1700" b="1" u="sng" dirty="0">
                <a:solidFill>
                  <a:schemeClr val="tx1"/>
                </a:solidFill>
                <a:latin typeface="+mj-lt"/>
              </a:rPr>
              <a:t>Concept d’attention dans un contexte de traduction </a:t>
            </a:r>
            <a:r>
              <a:rPr lang="fr-FR" sz="1700" b="1" dirty="0">
                <a:solidFill>
                  <a:schemeClr val="tx1"/>
                </a:solidFill>
                <a:latin typeface="+mj-lt"/>
              </a:rPr>
              <a:t>:</a:t>
            </a:r>
            <a:endParaRPr lang="fr-FR" sz="1700" b="1" dirty="0">
              <a:solidFill>
                <a:schemeClr val="tx1"/>
              </a:solidFill>
              <a:effectLst/>
              <a:latin typeface="+mj-lt"/>
            </a:endParaRPr>
          </a:p>
        </p:txBody>
      </p:sp>
      <p:sp>
        <p:nvSpPr>
          <p:cNvPr id="9" name="ZoneTexte 8">
            <a:extLst>
              <a:ext uri="{FF2B5EF4-FFF2-40B4-BE49-F238E27FC236}">
                <a16:creationId xmlns:a16="http://schemas.microsoft.com/office/drawing/2014/main" id="{82CA7CC8-CAA9-B49E-F70F-0EE8A674FD16}"/>
              </a:ext>
            </a:extLst>
          </p:cNvPr>
          <p:cNvSpPr txBox="1"/>
          <p:nvPr/>
        </p:nvSpPr>
        <p:spPr>
          <a:xfrm>
            <a:off x="456839" y="907223"/>
            <a:ext cx="6035401" cy="353943"/>
          </a:xfrm>
          <a:prstGeom prst="rect">
            <a:avLst/>
          </a:prstGeom>
          <a:noFill/>
        </p:spPr>
        <p:txBody>
          <a:bodyPr wrap="square">
            <a:spAutoFit/>
          </a:bodyPr>
          <a:lstStyle/>
          <a:p>
            <a:r>
              <a:rPr lang="fr-FR" sz="1700" b="1" dirty="0">
                <a:solidFill>
                  <a:schemeClr val="tx1"/>
                </a:solidFill>
                <a:latin typeface="+mj-lt"/>
              </a:rPr>
              <a:t>Self-Attention :</a:t>
            </a:r>
            <a:endParaRPr lang="fr-FR" sz="1700" b="1" dirty="0">
              <a:solidFill>
                <a:schemeClr val="tx1"/>
              </a:solidFill>
              <a:effectLst/>
              <a:latin typeface="+mj-lt"/>
            </a:endParaRPr>
          </a:p>
        </p:txBody>
      </p:sp>
    </p:spTree>
    <p:extLst>
      <p:ext uri="{BB962C8B-B14F-4D97-AF65-F5344CB8AC3E}">
        <p14:creationId xmlns:p14="http://schemas.microsoft.com/office/powerpoint/2010/main" val="41318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hidden"/>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g10a08464007_0_12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31</a:t>
            </a:fld>
            <a:endParaRPr dirty="0"/>
          </a:p>
        </p:txBody>
      </p:sp>
      <p:sp>
        <p:nvSpPr>
          <p:cNvPr id="4" name="Google Shape;374;p13">
            <a:extLst>
              <a:ext uri="{FF2B5EF4-FFF2-40B4-BE49-F238E27FC236}">
                <a16:creationId xmlns:a16="http://schemas.microsoft.com/office/drawing/2014/main" id="{16A6A085-46C5-60DE-A72E-40624ED000BD}"/>
              </a:ext>
            </a:extLst>
          </p:cNvPr>
          <p:cNvSpPr txBox="1"/>
          <p:nvPr/>
        </p:nvSpPr>
        <p:spPr>
          <a:xfrm>
            <a:off x="-104934" y="166142"/>
            <a:ext cx="3347658" cy="3539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700" b="1" dirty="0">
                <a:solidFill>
                  <a:schemeClr val="lt1"/>
                </a:solidFill>
                <a:latin typeface="Roboto Condensed"/>
                <a:ea typeface="Roboto Condensed"/>
                <a:sym typeface="Roboto Condensed"/>
              </a:rPr>
              <a:t>        Preprocessing</a:t>
            </a:r>
            <a:endParaRPr sz="1700" b="0" i="0" u="none" strike="noStrike" cap="none" dirty="0">
              <a:solidFill>
                <a:srgbClr val="000000"/>
              </a:solidFill>
              <a:latin typeface="Arial"/>
              <a:ea typeface="Arial"/>
              <a:cs typeface="Arial"/>
              <a:sym typeface="Arial"/>
            </a:endParaRPr>
          </a:p>
        </p:txBody>
      </p:sp>
      <p:sp>
        <p:nvSpPr>
          <p:cNvPr id="11" name="Rectangle : coins arrondis 10">
            <a:extLst>
              <a:ext uri="{FF2B5EF4-FFF2-40B4-BE49-F238E27FC236}">
                <a16:creationId xmlns:a16="http://schemas.microsoft.com/office/drawing/2014/main" id="{4431D567-7528-03E7-89B4-AF3C04B7C569}"/>
              </a:ext>
            </a:extLst>
          </p:cNvPr>
          <p:cNvSpPr/>
          <p:nvPr/>
        </p:nvSpPr>
        <p:spPr>
          <a:xfrm>
            <a:off x="349626" y="1739157"/>
            <a:ext cx="4477871" cy="416858"/>
          </a:xfrm>
          <a:prstGeom prst="roundRect">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lumMod val="75000"/>
                    <a:lumOff val="25000"/>
                  </a:schemeClr>
                </a:solidFill>
              </a:rPr>
              <a:t>What abnormality is seen in this image?</a:t>
            </a:r>
          </a:p>
        </p:txBody>
      </p:sp>
      <p:cxnSp>
        <p:nvCxnSpPr>
          <p:cNvPr id="12" name="Connecteur droit 11">
            <a:extLst>
              <a:ext uri="{FF2B5EF4-FFF2-40B4-BE49-F238E27FC236}">
                <a16:creationId xmlns:a16="http://schemas.microsoft.com/office/drawing/2014/main" id="{DC5E9206-3B6A-7ABC-CB8E-DFFD4C02BAFC}"/>
              </a:ext>
            </a:extLst>
          </p:cNvPr>
          <p:cNvCxnSpPr/>
          <p:nvPr/>
        </p:nvCxnSpPr>
        <p:spPr>
          <a:xfrm>
            <a:off x="4518214" y="1752604"/>
            <a:ext cx="0" cy="416858"/>
          </a:xfrm>
          <a:prstGeom prst="line">
            <a:avLst/>
          </a:prstGeom>
        </p:spPr>
        <p:style>
          <a:lnRef idx="1">
            <a:schemeClr val="dk1"/>
          </a:lnRef>
          <a:fillRef idx="0">
            <a:schemeClr val="dk1"/>
          </a:fillRef>
          <a:effectRef idx="0">
            <a:schemeClr val="dk1"/>
          </a:effectRef>
          <a:fontRef idx="minor">
            <a:schemeClr val="tx1"/>
          </a:fontRef>
        </p:style>
      </p:cxnSp>
      <p:pic>
        <p:nvPicPr>
          <p:cNvPr id="14" name="Image 13">
            <a:extLst>
              <a:ext uri="{FF2B5EF4-FFF2-40B4-BE49-F238E27FC236}">
                <a16:creationId xmlns:a16="http://schemas.microsoft.com/office/drawing/2014/main" id="{1F742221-999F-2E48-8CAF-48644AE0BF4D}"/>
              </a:ext>
            </a:extLst>
          </p:cNvPr>
          <p:cNvPicPr>
            <a:picLocks noChangeAspect="1"/>
          </p:cNvPicPr>
          <p:nvPr/>
        </p:nvPicPr>
        <p:blipFill>
          <a:blip r:embed="rId3"/>
          <a:stretch>
            <a:fillRect/>
          </a:stretch>
        </p:blipFill>
        <p:spPr>
          <a:xfrm>
            <a:off x="161366" y="2328225"/>
            <a:ext cx="8471645" cy="1589351"/>
          </a:xfrm>
          <a:prstGeom prst="rect">
            <a:avLst/>
          </a:prstGeom>
        </p:spPr>
      </p:pic>
      <p:sp>
        <p:nvSpPr>
          <p:cNvPr id="2" name="ZoneTexte 1">
            <a:extLst>
              <a:ext uri="{FF2B5EF4-FFF2-40B4-BE49-F238E27FC236}">
                <a16:creationId xmlns:a16="http://schemas.microsoft.com/office/drawing/2014/main" id="{845CFCB3-C826-DD13-2433-E215F0E8BCA7}"/>
              </a:ext>
            </a:extLst>
          </p:cNvPr>
          <p:cNvSpPr txBox="1"/>
          <p:nvPr/>
        </p:nvSpPr>
        <p:spPr>
          <a:xfrm>
            <a:off x="317139" y="907223"/>
            <a:ext cx="6035401" cy="384721"/>
          </a:xfrm>
          <a:prstGeom prst="rect">
            <a:avLst/>
          </a:prstGeom>
          <a:noFill/>
        </p:spPr>
        <p:txBody>
          <a:bodyPr wrap="square">
            <a:spAutoFit/>
          </a:bodyPr>
          <a:lstStyle/>
          <a:p>
            <a:r>
              <a:rPr lang="fr-FR" sz="1900" b="1" u="sng" dirty="0">
                <a:solidFill>
                  <a:schemeClr val="tx1"/>
                </a:solidFill>
                <a:latin typeface="+mj-lt"/>
              </a:rPr>
              <a:t>Tokenisation du question :</a:t>
            </a:r>
            <a:endParaRPr lang="fr-FR" sz="1900" b="1" u="sng" dirty="0">
              <a:solidFill>
                <a:schemeClr val="tx1"/>
              </a:solidFill>
              <a:effectLst/>
              <a:latin typeface="+mj-lt"/>
            </a:endParaRPr>
          </a:p>
        </p:txBody>
      </p:sp>
    </p:spTree>
    <p:extLst>
      <p:ext uri="{BB962C8B-B14F-4D97-AF65-F5344CB8AC3E}">
        <p14:creationId xmlns:p14="http://schemas.microsoft.com/office/powerpoint/2010/main" val="532682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g10a08464007_0_12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32</a:t>
            </a:fld>
            <a:endParaRPr/>
          </a:p>
        </p:txBody>
      </p:sp>
      <p:sp>
        <p:nvSpPr>
          <p:cNvPr id="4" name="Google Shape;374;p13">
            <a:extLst>
              <a:ext uri="{FF2B5EF4-FFF2-40B4-BE49-F238E27FC236}">
                <a16:creationId xmlns:a16="http://schemas.microsoft.com/office/drawing/2014/main" id="{16A6A085-46C5-60DE-A72E-40624ED000BD}"/>
              </a:ext>
            </a:extLst>
          </p:cNvPr>
          <p:cNvSpPr txBox="1"/>
          <p:nvPr/>
        </p:nvSpPr>
        <p:spPr>
          <a:xfrm>
            <a:off x="-133068" y="166142"/>
            <a:ext cx="3347658" cy="3539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700" b="1" dirty="0">
                <a:solidFill>
                  <a:schemeClr val="lt1"/>
                </a:solidFill>
                <a:latin typeface="Roboto Condensed"/>
                <a:ea typeface="Roboto Condensed"/>
                <a:sym typeface="Roboto Condensed"/>
              </a:rPr>
              <a:t>        Preprocessing</a:t>
            </a:r>
            <a:endParaRPr sz="1700" b="0" i="0" u="none" strike="noStrike" cap="none" dirty="0">
              <a:solidFill>
                <a:srgbClr val="000000"/>
              </a:solidFill>
              <a:latin typeface="Arial"/>
              <a:ea typeface="Arial"/>
              <a:cs typeface="Arial"/>
              <a:sym typeface="Arial"/>
            </a:endParaRPr>
          </a:p>
        </p:txBody>
      </p:sp>
      <p:pic>
        <p:nvPicPr>
          <p:cNvPr id="7" name="Image 6">
            <a:extLst>
              <a:ext uri="{FF2B5EF4-FFF2-40B4-BE49-F238E27FC236}">
                <a16:creationId xmlns:a16="http://schemas.microsoft.com/office/drawing/2014/main" id="{CDA9D777-72AC-C4C4-53BE-2290F1468FA2}"/>
              </a:ext>
            </a:extLst>
          </p:cNvPr>
          <p:cNvPicPr>
            <a:picLocks noChangeAspect="1"/>
          </p:cNvPicPr>
          <p:nvPr/>
        </p:nvPicPr>
        <p:blipFill>
          <a:blip r:embed="rId3"/>
          <a:stretch>
            <a:fillRect/>
          </a:stretch>
        </p:blipFill>
        <p:spPr>
          <a:xfrm>
            <a:off x="506346" y="1856322"/>
            <a:ext cx="6085532" cy="2925806"/>
          </a:xfrm>
          <a:prstGeom prst="rect">
            <a:avLst/>
          </a:prstGeom>
        </p:spPr>
      </p:pic>
      <p:sp>
        <p:nvSpPr>
          <p:cNvPr id="2" name="ZoneTexte 1">
            <a:extLst>
              <a:ext uri="{FF2B5EF4-FFF2-40B4-BE49-F238E27FC236}">
                <a16:creationId xmlns:a16="http://schemas.microsoft.com/office/drawing/2014/main" id="{A8EF1D13-F894-2094-8BDD-5B7207497BE9}"/>
              </a:ext>
            </a:extLst>
          </p:cNvPr>
          <p:cNvSpPr txBox="1"/>
          <p:nvPr/>
        </p:nvSpPr>
        <p:spPr>
          <a:xfrm>
            <a:off x="317139" y="907223"/>
            <a:ext cx="6035401" cy="384721"/>
          </a:xfrm>
          <a:prstGeom prst="rect">
            <a:avLst/>
          </a:prstGeom>
          <a:noFill/>
        </p:spPr>
        <p:txBody>
          <a:bodyPr wrap="square">
            <a:spAutoFit/>
          </a:bodyPr>
          <a:lstStyle/>
          <a:p>
            <a:r>
              <a:rPr lang="fr-FR" sz="1900" b="1" u="sng" dirty="0" err="1">
                <a:solidFill>
                  <a:schemeClr val="tx1"/>
                </a:solidFill>
                <a:latin typeface="+mj-lt"/>
              </a:rPr>
              <a:t>Extraxtion</a:t>
            </a:r>
            <a:r>
              <a:rPr lang="fr-FR" sz="1900" b="1" u="sng" dirty="0">
                <a:solidFill>
                  <a:schemeClr val="tx1"/>
                </a:solidFill>
                <a:latin typeface="+mj-lt"/>
              </a:rPr>
              <a:t> des </a:t>
            </a:r>
            <a:r>
              <a:rPr lang="fr-FR" sz="1900" b="1" u="sng" dirty="0" err="1">
                <a:solidFill>
                  <a:schemeClr val="tx1"/>
                </a:solidFill>
                <a:latin typeface="+mj-lt"/>
              </a:rPr>
              <a:t>caracteristiques</a:t>
            </a:r>
            <a:r>
              <a:rPr lang="fr-FR" sz="1900" b="1" u="sng" dirty="0">
                <a:solidFill>
                  <a:schemeClr val="tx1"/>
                </a:solidFill>
                <a:latin typeface="+mj-lt"/>
              </a:rPr>
              <a:t> de l’image </a:t>
            </a:r>
            <a:r>
              <a:rPr lang="fr-FR" sz="1900" b="1" dirty="0">
                <a:solidFill>
                  <a:schemeClr val="tx1"/>
                </a:solidFill>
                <a:latin typeface="+mj-lt"/>
              </a:rPr>
              <a:t>:</a:t>
            </a:r>
            <a:endParaRPr lang="fr-FR" sz="1900" b="1" dirty="0">
              <a:solidFill>
                <a:schemeClr val="tx1"/>
              </a:solidFill>
              <a:effectLst/>
              <a:latin typeface="+mj-lt"/>
            </a:endParaRPr>
          </a:p>
        </p:txBody>
      </p:sp>
    </p:spTree>
    <p:extLst>
      <p:ext uri="{BB962C8B-B14F-4D97-AF65-F5344CB8AC3E}">
        <p14:creationId xmlns:p14="http://schemas.microsoft.com/office/powerpoint/2010/main" val="3364625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
          <p:cNvSpPr txBox="1">
            <a:spLocks noGrp="1"/>
          </p:cNvSpPr>
          <p:nvPr>
            <p:ph type="title"/>
          </p:nvPr>
        </p:nvSpPr>
        <p:spPr>
          <a:xfrm>
            <a:off x="1044575" y="417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fr-FR"/>
              <a:t>Introduction</a:t>
            </a:r>
            <a:endParaRPr/>
          </a:p>
        </p:txBody>
      </p:sp>
      <p:sp>
        <p:nvSpPr>
          <p:cNvPr id="278" name="Google Shape;278;p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4</a:t>
            </a:fld>
            <a:endParaRPr/>
          </a:p>
        </p:txBody>
      </p:sp>
      <p:sp>
        <p:nvSpPr>
          <p:cNvPr id="279" name="Google Shape;279;p4"/>
          <p:cNvSpPr/>
          <p:nvPr/>
        </p:nvSpPr>
        <p:spPr>
          <a:xfrm>
            <a:off x="466480" y="623922"/>
            <a:ext cx="347787" cy="303492"/>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Image 12">
            <a:extLst>
              <a:ext uri="{FF2B5EF4-FFF2-40B4-BE49-F238E27FC236}">
                <a16:creationId xmlns:a16="http://schemas.microsoft.com/office/drawing/2014/main" id="{3FA025D8-E428-BB4B-6CC4-0F4869277360}"/>
              </a:ext>
            </a:extLst>
          </p:cNvPr>
          <p:cNvPicPr>
            <a:picLocks noChangeAspect="1"/>
          </p:cNvPicPr>
          <p:nvPr/>
        </p:nvPicPr>
        <p:blipFill>
          <a:blip r:embed="rId3"/>
          <a:stretch>
            <a:fillRect/>
          </a:stretch>
        </p:blipFill>
        <p:spPr>
          <a:xfrm>
            <a:off x="930714" y="1585900"/>
            <a:ext cx="5983869" cy="3050600"/>
          </a:xfrm>
          <a:prstGeom prst="rect">
            <a:avLst/>
          </a:prstGeom>
        </p:spPr>
      </p:pic>
      <p:pic>
        <p:nvPicPr>
          <p:cNvPr id="15" name="Image 14">
            <a:extLst>
              <a:ext uri="{FF2B5EF4-FFF2-40B4-BE49-F238E27FC236}">
                <a16:creationId xmlns:a16="http://schemas.microsoft.com/office/drawing/2014/main" id="{303E502B-2029-0ABF-DD82-E7AAB4FE0A3F}"/>
              </a:ext>
            </a:extLst>
          </p:cNvPr>
          <p:cNvPicPr>
            <a:picLocks noChangeAspect="1"/>
          </p:cNvPicPr>
          <p:nvPr/>
        </p:nvPicPr>
        <p:blipFill>
          <a:blip r:embed="rId4"/>
          <a:stretch>
            <a:fillRect/>
          </a:stretch>
        </p:blipFill>
        <p:spPr>
          <a:xfrm>
            <a:off x="438335" y="1746165"/>
            <a:ext cx="3331807" cy="2476846"/>
          </a:xfrm>
          <a:prstGeom prst="rect">
            <a:avLst/>
          </a:prstGeom>
        </p:spPr>
      </p:pic>
      <p:pic>
        <p:nvPicPr>
          <p:cNvPr id="19" name="Image 18">
            <a:extLst>
              <a:ext uri="{FF2B5EF4-FFF2-40B4-BE49-F238E27FC236}">
                <a16:creationId xmlns:a16="http://schemas.microsoft.com/office/drawing/2014/main" id="{05F949DD-7745-E4FA-07BE-1206FCB30605}"/>
              </a:ext>
            </a:extLst>
          </p:cNvPr>
          <p:cNvPicPr>
            <a:picLocks noChangeAspect="1"/>
          </p:cNvPicPr>
          <p:nvPr/>
        </p:nvPicPr>
        <p:blipFill>
          <a:blip r:embed="rId5"/>
          <a:stretch>
            <a:fillRect/>
          </a:stretch>
        </p:blipFill>
        <p:spPr>
          <a:xfrm>
            <a:off x="5162843" y="1760233"/>
            <a:ext cx="3542822" cy="2476846"/>
          </a:xfrm>
          <a:prstGeom prst="rect">
            <a:avLst/>
          </a:prstGeom>
        </p:spPr>
      </p:pic>
      <p:pic>
        <p:nvPicPr>
          <p:cNvPr id="21" name="Image 20">
            <a:extLst>
              <a:ext uri="{FF2B5EF4-FFF2-40B4-BE49-F238E27FC236}">
                <a16:creationId xmlns:a16="http://schemas.microsoft.com/office/drawing/2014/main" id="{C07E0FE8-0982-3141-75ED-D489EFBB75EC}"/>
              </a:ext>
            </a:extLst>
          </p:cNvPr>
          <p:cNvPicPr>
            <a:picLocks noChangeAspect="1"/>
          </p:cNvPicPr>
          <p:nvPr/>
        </p:nvPicPr>
        <p:blipFill>
          <a:blip r:embed="rId6"/>
          <a:stretch>
            <a:fillRect/>
          </a:stretch>
        </p:blipFill>
        <p:spPr>
          <a:xfrm>
            <a:off x="3936716" y="2317703"/>
            <a:ext cx="1121476" cy="1586994"/>
          </a:xfrm>
          <a:prstGeom prst="rect">
            <a:avLst/>
          </a:prstGeom>
        </p:spPr>
      </p:pic>
      <p:sp>
        <p:nvSpPr>
          <p:cNvPr id="25" name="Rectangle 24">
            <a:extLst>
              <a:ext uri="{FF2B5EF4-FFF2-40B4-BE49-F238E27FC236}">
                <a16:creationId xmlns:a16="http://schemas.microsoft.com/office/drawing/2014/main" id="{BB21AA3D-14AD-43E1-0C73-A0F69A9BF0CF}"/>
              </a:ext>
            </a:extLst>
          </p:cNvPr>
          <p:cNvSpPr/>
          <p:nvPr/>
        </p:nvSpPr>
        <p:spPr>
          <a:xfrm>
            <a:off x="333685" y="1605486"/>
            <a:ext cx="2532184" cy="20327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92F1B367-CCEE-D942-D585-C0A725DF70A1}"/>
              </a:ext>
            </a:extLst>
          </p:cNvPr>
          <p:cNvSpPr/>
          <p:nvPr/>
        </p:nvSpPr>
        <p:spPr>
          <a:xfrm>
            <a:off x="337621" y="3950377"/>
            <a:ext cx="2532187" cy="7479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tx1"/>
                </a:solidFill>
                <a:latin typeface="Times New Roman" panose="02020603050405020304" pitchFamily="18" charset="0"/>
                <a:cs typeface="Times New Roman" panose="02020603050405020304" pitchFamily="18" charset="0"/>
              </a:rPr>
              <a:t>How </a:t>
            </a:r>
            <a:r>
              <a:rPr lang="fr-FR" sz="1800" dirty="0" err="1">
                <a:solidFill>
                  <a:schemeClr val="tx1"/>
                </a:solidFill>
                <a:latin typeface="Times New Roman" panose="02020603050405020304" pitchFamily="18" charset="0"/>
                <a:cs typeface="Times New Roman" panose="02020603050405020304" pitchFamily="18" charset="0"/>
              </a:rPr>
              <a:t>many</a:t>
            </a:r>
            <a:r>
              <a:rPr lang="fr-FR" sz="1800" dirty="0">
                <a:solidFill>
                  <a:schemeClr val="tx1"/>
                </a:solidFill>
                <a:latin typeface="Times New Roman" panose="02020603050405020304" pitchFamily="18" charset="0"/>
                <a:cs typeface="Times New Roman" panose="02020603050405020304" pitchFamily="18" charset="0"/>
              </a:rPr>
              <a:t> </a:t>
            </a:r>
            <a:r>
              <a:rPr lang="fr-FR" sz="1800" dirty="0" err="1">
                <a:solidFill>
                  <a:schemeClr val="tx1"/>
                </a:solidFill>
                <a:latin typeface="Times New Roman" panose="02020603050405020304" pitchFamily="18" charset="0"/>
                <a:cs typeface="Times New Roman" panose="02020603050405020304" pitchFamily="18" charset="0"/>
              </a:rPr>
              <a:t>birds</a:t>
            </a:r>
            <a:r>
              <a:rPr lang="fr-FR" sz="1800" dirty="0">
                <a:solidFill>
                  <a:schemeClr val="tx1"/>
                </a:solidFill>
                <a:latin typeface="Times New Roman" panose="02020603050405020304" pitchFamily="18" charset="0"/>
                <a:cs typeface="Times New Roman" panose="02020603050405020304" pitchFamily="18" charset="0"/>
              </a:rPr>
              <a:t> are </a:t>
            </a:r>
            <a:r>
              <a:rPr lang="fr-FR" sz="1800" dirty="0" err="1">
                <a:solidFill>
                  <a:schemeClr val="tx1"/>
                </a:solidFill>
                <a:latin typeface="Times New Roman" panose="02020603050405020304" pitchFamily="18" charset="0"/>
                <a:cs typeface="Times New Roman" panose="02020603050405020304" pitchFamily="18" charset="0"/>
              </a:rPr>
              <a:t>there</a:t>
            </a:r>
            <a:r>
              <a:rPr lang="fr-FR" sz="1800" dirty="0">
                <a:solidFill>
                  <a:schemeClr val="tx1"/>
                </a:solidFill>
                <a:latin typeface="Times New Roman" panose="02020603050405020304" pitchFamily="18" charset="0"/>
                <a:cs typeface="Times New Roman" panose="02020603050405020304" pitchFamily="18" charset="0"/>
              </a:rPr>
              <a:t> ?</a:t>
            </a:r>
          </a:p>
        </p:txBody>
      </p:sp>
      <p:sp>
        <p:nvSpPr>
          <p:cNvPr id="27" name="Rectangle 26">
            <a:extLst>
              <a:ext uri="{FF2B5EF4-FFF2-40B4-BE49-F238E27FC236}">
                <a16:creationId xmlns:a16="http://schemas.microsoft.com/office/drawing/2014/main" id="{97A6A5A9-C1C7-7D49-192B-9240DF36C3C3}"/>
              </a:ext>
            </a:extLst>
          </p:cNvPr>
          <p:cNvSpPr/>
          <p:nvPr/>
        </p:nvSpPr>
        <p:spPr>
          <a:xfrm>
            <a:off x="7172175" y="3118026"/>
            <a:ext cx="1487400" cy="5273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solidFill>
                  <a:schemeClr val="tx1"/>
                </a:solidFill>
                <a:latin typeface="Times New Roman" panose="02020603050405020304" pitchFamily="18" charset="0"/>
                <a:cs typeface="Times New Roman" panose="02020603050405020304" pitchFamily="18" charset="0"/>
              </a:rPr>
              <a:t>Three</a:t>
            </a:r>
            <a:endParaRPr lang="fr-FR" sz="1800" dirty="0">
              <a:solidFill>
                <a:schemeClr val="tx1"/>
              </a:solidFill>
              <a:latin typeface="Times New Roman" panose="02020603050405020304" pitchFamily="18" charset="0"/>
              <a:cs typeface="Times New Roman" panose="02020603050405020304" pitchFamily="18" charset="0"/>
            </a:endParaRPr>
          </a:p>
        </p:txBody>
      </p:sp>
      <p:sp>
        <p:nvSpPr>
          <p:cNvPr id="29" name="Rectangle : coins arrondis 28">
            <a:extLst>
              <a:ext uri="{FF2B5EF4-FFF2-40B4-BE49-F238E27FC236}">
                <a16:creationId xmlns:a16="http://schemas.microsoft.com/office/drawing/2014/main" id="{B2DCBF2E-F4E5-DE50-CE68-79DE37371B33}"/>
              </a:ext>
            </a:extLst>
          </p:cNvPr>
          <p:cNvSpPr/>
          <p:nvPr/>
        </p:nvSpPr>
        <p:spPr>
          <a:xfrm>
            <a:off x="4027734" y="2883877"/>
            <a:ext cx="2021375" cy="105507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2000" dirty="0">
                <a:latin typeface="Times New Roman" panose="02020603050405020304" pitchFamily="18" charset="0"/>
                <a:cs typeface="Times New Roman" panose="02020603050405020304" pitchFamily="18" charset="0"/>
              </a:rPr>
              <a:t>Modèle VQA </a:t>
            </a:r>
          </a:p>
        </p:txBody>
      </p:sp>
      <p:cxnSp>
        <p:nvCxnSpPr>
          <p:cNvPr id="31" name="Connecteur droit avec flèche 30">
            <a:extLst>
              <a:ext uri="{FF2B5EF4-FFF2-40B4-BE49-F238E27FC236}">
                <a16:creationId xmlns:a16="http://schemas.microsoft.com/office/drawing/2014/main" id="{101B0980-2E1E-06C7-90FB-282946011D87}"/>
              </a:ext>
            </a:extLst>
          </p:cNvPr>
          <p:cNvCxnSpPr>
            <a:cxnSpLocks/>
            <a:stCxn id="26" idx="3"/>
            <a:endCxn id="29" idx="1"/>
          </p:cNvCxnSpPr>
          <p:nvPr/>
        </p:nvCxnSpPr>
        <p:spPr>
          <a:xfrm flipV="1">
            <a:off x="2869808" y="3411416"/>
            <a:ext cx="1157926" cy="91291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7732E441-FC70-BA1F-C3B5-DED9EBE67988}"/>
              </a:ext>
            </a:extLst>
          </p:cNvPr>
          <p:cNvCxnSpPr>
            <a:cxnSpLocks/>
            <a:endCxn id="29" idx="1"/>
          </p:cNvCxnSpPr>
          <p:nvPr/>
        </p:nvCxnSpPr>
        <p:spPr>
          <a:xfrm>
            <a:off x="2865869" y="2782555"/>
            <a:ext cx="1161865" cy="62886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9C78DB08-7F4E-79B2-9678-BB187324346C}"/>
              </a:ext>
            </a:extLst>
          </p:cNvPr>
          <p:cNvCxnSpPr>
            <a:cxnSpLocks/>
          </p:cNvCxnSpPr>
          <p:nvPr/>
        </p:nvCxnSpPr>
        <p:spPr>
          <a:xfrm>
            <a:off x="6049109" y="3381697"/>
            <a:ext cx="1135109"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513B9D71-1100-D5B0-1D01-CEBF845CCA10}"/>
              </a:ext>
            </a:extLst>
          </p:cNvPr>
          <p:cNvPicPr>
            <a:picLocks noChangeAspect="1"/>
          </p:cNvPicPr>
          <p:nvPr/>
        </p:nvPicPr>
        <p:blipFill>
          <a:blip r:embed="rId7"/>
          <a:stretch>
            <a:fillRect/>
          </a:stretch>
        </p:blipFill>
        <p:spPr>
          <a:xfrm>
            <a:off x="359868" y="1623578"/>
            <a:ext cx="2484736" cy="19702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3"/>
                                        </p:tgtEl>
                                        <p:attrNameLst>
                                          <p:attrName>ppt_x</p:attrName>
                                        </p:attrNameLst>
                                      </p:cBhvr>
                                      <p:tavLst>
                                        <p:tav tm="0">
                                          <p:val>
                                            <p:strVal val="ppt_x"/>
                                          </p:val>
                                        </p:tav>
                                        <p:tav tm="100000">
                                          <p:val>
                                            <p:strVal val="ppt_x"/>
                                          </p:val>
                                        </p:tav>
                                      </p:tavLst>
                                    </p:anim>
                                    <p:anim calcmode="lin" valueType="num">
                                      <p:cBhvr additive="base">
                                        <p:cTn id="12" dur="500"/>
                                        <p:tgtEl>
                                          <p:spTgt spid="13"/>
                                        </p:tgtEl>
                                        <p:attrNameLst>
                                          <p:attrName>ppt_y</p:attrName>
                                        </p:attrNameLst>
                                      </p:cBhvr>
                                      <p:tavLst>
                                        <p:tav tm="0">
                                          <p:val>
                                            <p:strVal val="ppt_y"/>
                                          </p:val>
                                        </p:tav>
                                        <p:tav tm="100000">
                                          <p:val>
                                            <p:strVal val="1+ppt_h/2"/>
                                          </p:val>
                                        </p:tav>
                                      </p:tavLst>
                                    </p:anim>
                                    <p:set>
                                      <p:cBhvr>
                                        <p:cTn id="13" dur="1" fill="hold">
                                          <p:stCondLst>
                                            <p:cond delay="499"/>
                                          </p:stCondLst>
                                        </p:cTn>
                                        <p:tgtEl>
                                          <p:spTgt spid="13"/>
                                        </p:tgtEl>
                                        <p:attrNameLst>
                                          <p:attrName>style.visibility</p:attrName>
                                        </p:attrNameLst>
                                      </p:cBhvr>
                                      <p:to>
                                        <p:strVal val="hidden"/>
                                      </p:to>
                                    </p:set>
                                  </p:childTnLst>
                                </p:cTn>
                              </p:par>
                            </p:childTnLst>
                          </p:cTn>
                        </p:par>
                        <p:par>
                          <p:cTn id="14" fill="hold">
                            <p:stCondLst>
                              <p:cond delay="500"/>
                            </p:stCondLst>
                            <p:childTnLst>
                              <p:par>
                                <p:cTn id="15" presetID="2" presetClass="entr" presetSubtype="8" accel="4000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par>
                                <p:cTn id="19" presetID="2" presetClass="entr" presetSubtype="2" accel="4000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childTnLst>
                          </p:cTn>
                        </p:par>
                        <p:par>
                          <p:cTn id="23" fill="hold">
                            <p:stCondLst>
                              <p:cond delay="1000"/>
                            </p:stCondLst>
                            <p:childTnLst>
                              <p:par>
                                <p:cTn id="24" presetID="14" presetClass="entr" presetSubtype="10"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randombar(horizontal)">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5"/>
                                        </p:tgtEl>
                                        <p:attrNameLst>
                                          <p:attrName>ppt_x</p:attrName>
                                        </p:attrNameLst>
                                      </p:cBhvr>
                                      <p:tavLst>
                                        <p:tav tm="0">
                                          <p:val>
                                            <p:strVal val="ppt_x"/>
                                          </p:val>
                                        </p:tav>
                                        <p:tav tm="100000">
                                          <p:val>
                                            <p:strVal val="ppt_x"/>
                                          </p:val>
                                        </p:tav>
                                      </p:tavLst>
                                    </p:anim>
                                    <p:anim calcmode="lin" valueType="num">
                                      <p:cBhvr additive="base">
                                        <p:cTn id="31" dur="500"/>
                                        <p:tgtEl>
                                          <p:spTgt spid="15"/>
                                        </p:tgtEl>
                                        <p:attrNameLst>
                                          <p:attrName>ppt_y</p:attrName>
                                        </p:attrNameLst>
                                      </p:cBhvr>
                                      <p:tavLst>
                                        <p:tav tm="0">
                                          <p:val>
                                            <p:strVal val="ppt_y"/>
                                          </p:val>
                                        </p:tav>
                                        <p:tav tm="100000">
                                          <p:val>
                                            <p:strVal val="1+ppt_h/2"/>
                                          </p:val>
                                        </p:tav>
                                      </p:tavLst>
                                    </p:anim>
                                    <p:set>
                                      <p:cBhvr>
                                        <p:cTn id="32" dur="1" fill="hold">
                                          <p:stCondLst>
                                            <p:cond delay="499"/>
                                          </p:stCondLst>
                                        </p:cTn>
                                        <p:tgtEl>
                                          <p:spTgt spid="15"/>
                                        </p:tgtEl>
                                        <p:attrNameLst>
                                          <p:attrName>style.visibility</p:attrName>
                                        </p:attrNameLst>
                                      </p:cBhvr>
                                      <p:to>
                                        <p:strVal val="hidden"/>
                                      </p:to>
                                    </p:set>
                                  </p:childTnLst>
                                </p:cTn>
                              </p:par>
                              <p:par>
                                <p:cTn id="33" presetID="2" presetClass="exit" presetSubtype="4" fill="hold" nodeType="withEffect">
                                  <p:stCondLst>
                                    <p:cond delay="0"/>
                                  </p:stCondLst>
                                  <p:childTnLst>
                                    <p:anim calcmode="lin" valueType="num">
                                      <p:cBhvr additive="base">
                                        <p:cTn id="34" dur="500"/>
                                        <p:tgtEl>
                                          <p:spTgt spid="21"/>
                                        </p:tgtEl>
                                        <p:attrNameLst>
                                          <p:attrName>ppt_x</p:attrName>
                                        </p:attrNameLst>
                                      </p:cBhvr>
                                      <p:tavLst>
                                        <p:tav tm="0">
                                          <p:val>
                                            <p:strVal val="ppt_x"/>
                                          </p:val>
                                        </p:tav>
                                        <p:tav tm="100000">
                                          <p:val>
                                            <p:strVal val="ppt_x"/>
                                          </p:val>
                                        </p:tav>
                                      </p:tavLst>
                                    </p:anim>
                                    <p:anim calcmode="lin" valueType="num">
                                      <p:cBhvr additive="base">
                                        <p:cTn id="35" dur="500"/>
                                        <p:tgtEl>
                                          <p:spTgt spid="21"/>
                                        </p:tgtEl>
                                        <p:attrNameLst>
                                          <p:attrName>ppt_y</p:attrName>
                                        </p:attrNameLst>
                                      </p:cBhvr>
                                      <p:tavLst>
                                        <p:tav tm="0">
                                          <p:val>
                                            <p:strVal val="ppt_y"/>
                                          </p:val>
                                        </p:tav>
                                        <p:tav tm="100000">
                                          <p:val>
                                            <p:strVal val="1+ppt_h/2"/>
                                          </p:val>
                                        </p:tav>
                                      </p:tavLst>
                                    </p:anim>
                                    <p:set>
                                      <p:cBhvr>
                                        <p:cTn id="36" dur="1" fill="hold">
                                          <p:stCondLst>
                                            <p:cond delay="499"/>
                                          </p:stCondLst>
                                        </p:cTn>
                                        <p:tgtEl>
                                          <p:spTgt spid="21"/>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19"/>
                                        </p:tgtEl>
                                        <p:attrNameLst>
                                          <p:attrName>ppt_x</p:attrName>
                                        </p:attrNameLst>
                                      </p:cBhvr>
                                      <p:tavLst>
                                        <p:tav tm="0">
                                          <p:val>
                                            <p:strVal val="ppt_x"/>
                                          </p:val>
                                        </p:tav>
                                        <p:tav tm="100000">
                                          <p:val>
                                            <p:strVal val="ppt_x"/>
                                          </p:val>
                                        </p:tav>
                                      </p:tavLst>
                                    </p:anim>
                                    <p:anim calcmode="lin" valueType="num">
                                      <p:cBhvr additive="base">
                                        <p:cTn id="39" dur="500"/>
                                        <p:tgtEl>
                                          <p:spTgt spid="19"/>
                                        </p:tgtEl>
                                        <p:attrNameLst>
                                          <p:attrName>ppt_y</p:attrName>
                                        </p:attrNameLst>
                                      </p:cBhvr>
                                      <p:tavLst>
                                        <p:tav tm="0">
                                          <p:val>
                                            <p:strVal val="ppt_y"/>
                                          </p:val>
                                        </p:tav>
                                        <p:tav tm="100000">
                                          <p:val>
                                            <p:strVal val="1+ppt_h/2"/>
                                          </p:val>
                                        </p:tav>
                                      </p:tavLst>
                                    </p:anim>
                                    <p:set>
                                      <p:cBhvr>
                                        <p:cTn id="40" dur="1" fill="hold">
                                          <p:stCondLst>
                                            <p:cond delay="499"/>
                                          </p:stCondLst>
                                        </p:cTn>
                                        <p:tgtEl>
                                          <p:spTgt spid="19"/>
                                        </p:tgtEl>
                                        <p:attrNameLst>
                                          <p:attrName>style.visibility</p:attrName>
                                        </p:attrNameLst>
                                      </p:cBhvr>
                                      <p:to>
                                        <p:strVal val="hidden"/>
                                      </p:to>
                                    </p:set>
                                  </p:childTnLst>
                                </p:cTn>
                              </p:par>
                              <p:par>
                                <p:cTn id="41" presetID="14" presetClass="entr" presetSubtype="1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randombar(horizontal)">
                                      <p:cBhvr>
                                        <p:cTn id="43" dur="500"/>
                                        <p:tgtEl>
                                          <p:spTgt spid="3"/>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randombar(horizontal)">
                                      <p:cBhvr>
                                        <p:cTn id="46" dur="500"/>
                                        <p:tgtEl>
                                          <p:spTgt spid="25"/>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randombar(horizontal)">
                                      <p:cBhvr>
                                        <p:cTn id="49" dur="500"/>
                                        <p:tgtEl>
                                          <p:spTgt spid="26"/>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randombar(horizontal)">
                                      <p:cBhvr>
                                        <p:cTn id="52" dur="500"/>
                                        <p:tgtEl>
                                          <p:spTgt spid="29"/>
                                        </p:tgtEl>
                                      </p:cBhvr>
                                    </p:animEffect>
                                  </p:childTnLst>
                                </p:cTn>
                              </p:par>
                              <p:par>
                                <p:cTn id="53" presetID="14" presetClass="entr" presetSubtype="1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randombar(horizontal)">
                                      <p:cBhvr>
                                        <p:cTn id="55" dur="500"/>
                                        <p:tgtEl>
                                          <p:spTgt spid="33"/>
                                        </p:tgtEl>
                                      </p:cBhvr>
                                    </p:animEffect>
                                  </p:childTnLst>
                                </p:cTn>
                              </p:par>
                              <p:par>
                                <p:cTn id="56" presetID="14" presetClass="entr" presetSubtype="1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randombar(horizontal)">
                                      <p:cBhvr>
                                        <p:cTn id="58" dur="500"/>
                                        <p:tgtEl>
                                          <p:spTgt spid="31"/>
                                        </p:tgtEl>
                                      </p:cBhvr>
                                    </p:animEffect>
                                  </p:childTnLst>
                                </p:cTn>
                              </p:par>
                            </p:childTnLst>
                          </p:cTn>
                        </p:par>
                        <p:par>
                          <p:cTn id="59" fill="hold">
                            <p:stCondLst>
                              <p:cond delay="500"/>
                            </p:stCondLst>
                            <p:childTnLst>
                              <p:par>
                                <p:cTn id="60" presetID="14" presetClass="entr" presetSubtype="10" fill="hold" nodeType="after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randombar(horizontal)">
                                      <p:cBhvr>
                                        <p:cTn id="62" dur="500"/>
                                        <p:tgtEl>
                                          <p:spTgt spid="42"/>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randombar(horizontal)">
                                      <p:cBhvr>
                                        <p:cTn id="6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
          <p:cNvSpPr txBox="1">
            <a:spLocks noGrp="1"/>
          </p:cNvSpPr>
          <p:nvPr>
            <p:ph type="title"/>
          </p:nvPr>
        </p:nvSpPr>
        <p:spPr>
          <a:xfrm>
            <a:off x="1044575" y="417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fr-FR"/>
              <a:t>Introduction</a:t>
            </a:r>
            <a:endParaRPr/>
          </a:p>
        </p:txBody>
      </p:sp>
      <p:sp>
        <p:nvSpPr>
          <p:cNvPr id="278" name="Google Shape;278;p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5</a:t>
            </a:fld>
            <a:endParaRPr/>
          </a:p>
        </p:txBody>
      </p:sp>
      <p:sp>
        <p:nvSpPr>
          <p:cNvPr id="279" name="Google Shape;279;p4"/>
          <p:cNvSpPr/>
          <p:nvPr/>
        </p:nvSpPr>
        <p:spPr>
          <a:xfrm>
            <a:off x="466480" y="623922"/>
            <a:ext cx="347787" cy="303492"/>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Google Shape;467;p8">
            <a:extLst>
              <a:ext uri="{FF2B5EF4-FFF2-40B4-BE49-F238E27FC236}">
                <a16:creationId xmlns:a16="http://schemas.microsoft.com/office/drawing/2014/main" id="{58C9206A-F2B2-5851-9AD0-F495D34FBFBB}"/>
              </a:ext>
            </a:extLst>
          </p:cNvPr>
          <p:cNvSpPr txBox="1"/>
          <p:nvPr/>
        </p:nvSpPr>
        <p:spPr>
          <a:xfrm>
            <a:off x="193974" y="1538127"/>
            <a:ext cx="3896764" cy="743762"/>
          </a:xfrm>
          <a:prstGeom prst="rect">
            <a:avLst/>
          </a:prstGeom>
          <a:noFill/>
          <a:ln>
            <a:noFill/>
          </a:ln>
        </p:spPr>
        <p:txBody>
          <a:bodyPr spcFirstLastPara="1" wrap="square" lIns="91425" tIns="91425" rIns="91425" bIns="91425" anchor="t" anchorCtr="0">
            <a:noAutofit/>
          </a:bodyPr>
          <a:lstStyle/>
          <a:p>
            <a:pPr marL="285750" lvl="0" indent="-285750" algn="just">
              <a:buSzPts val="1800"/>
              <a:buFont typeface="Wingdings" panose="05000000000000000000" pitchFamily="2" charset="2"/>
              <a:buChar char="q"/>
            </a:pPr>
            <a:r>
              <a:rPr lang="fr-FR" sz="1800" dirty="0">
                <a:latin typeface="+mj-lt"/>
                <a:ea typeface="Times New Roman" panose="02020603050405020304" pitchFamily="18" charset="0"/>
              </a:rPr>
              <a:t>Domaines d’application de VQA :</a:t>
            </a:r>
          </a:p>
        </p:txBody>
      </p:sp>
      <p:pic>
        <p:nvPicPr>
          <p:cNvPr id="11" name="Image 10">
            <a:extLst>
              <a:ext uri="{FF2B5EF4-FFF2-40B4-BE49-F238E27FC236}">
                <a16:creationId xmlns:a16="http://schemas.microsoft.com/office/drawing/2014/main" id="{7DA18A95-46DF-BABF-76E9-F232C8922F28}"/>
              </a:ext>
            </a:extLst>
          </p:cNvPr>
          <p:cNvPicPr>
            <a:picLocks noChangeAspect="1"/>
          </p:cNvPicPr>
          <p:nvPr/>
        </p:nvPicPr>
        <p:blipFill>
          <a:blip r:embed="rId3"/>
          <a:stretch>
            <a:fillRect/>
          </a:stretch>
        </p:blipFill>
        <p:spPr>
          <a:xfrm>
            <a:off x="3142829" y="2183413"/>
            <a:ext cx="2833228" cy="1743075"/>
          </a:xfrm>
          <a:prstGeom prst="rect">
            <a:avLst/>
          </a:prstGeom>
        </p:spPr>
      </p:pic>
      <p:pic>
        <p:nvPicPr>
          <p:cNvPr id="17" name="Image 16">
            <a:extLst>
              <a:ext uri="{FF2B5EF4-FFF2-40B4-BE49-F238E27FC236}">
                <a16:creationId xmlns:a16="http://schemas.microsoft.com/office/drawing/2014/main" id="{0079E846-FD09-6E4D-6E3C-05E89FCCCCE1}"/>
              </a:ext>
            </a:extLst>
          </p:cNvPr>
          <p:cNvPicPr>
            <a:picLocks noChangeAspect="1"/>
          </p:cNvPicPr>
          <p:nvPr/>
        </p:nvPicPr>
        <p:blipFill>
          <a:blip r:embed="rId4"/>
          <a:stretch>
            <a:fillRect/>
          </a:stretch>
        </p:blipFill>
        <p:spPr>
          <a:xfrm>
            <a:off x="193974" y="2155276"/>
            <a:ext cx="2487215" cy="1743075"/>
          </a:xfrm>
          <a:prstGeom prst="rect">
            <a:avLst/>
          </a:prstGeom>
        </p:spPr>
      </p:pic>
      <p:pic>
        <p:nvPicPr>
          <p:cNvPr id="20" name="Image 19">
            <a:extLst>
              <a:ext uri="{FF2B5EF4-FFF2-40B4-BE49-F238E27FC236}">
                <a16:creationId xmlns:a16="http://schemas.microsoft.com/office/drawing/2014/main" id="{3650F6F2-EBAC-86E4-9BDE-455B240B97D6}"/>
              </a:ext>
            </a:extLst>
          </p:cNvPr>
          <p:cNvPicPr>
            <a:picLocks noChangeAspect="1"/>
          </p:cNvPicPr>
          <p:nvPr/>
        </p:nvPicPr>
        <p:blipFill>
          <a:blip r:embed="rId5"/>
          <a:stretch>
            <a:fillRect/>
          </a:stretch>
        </p:blipFill>
        <p:spPr>
          <a:xfrm>
            <a:off x="6268881" y="2156601"/>
            <a:ext cx="2619375" cy="1743075"/>
          </a:xfrm>
          <a:prstGeom prst="rect">
            <a:avLst/>
          </a:prstGeom>
        </p:spPr>
      </p:pic>
      <p:sp>
        <p:nvSpPr>
          <p:cNvPr id="22" name="Google Shape;467;p8">
            <a:extLst>
              <a:ext uri="{FF2B5EF4-FFF2-40B4-BE49-F238E27FC236}">
                <a16:creationId xmlns:a16="http://schemas.microsoft.com/office/drawing/2014/main" id="{1C098476-F476-724D-32CB-B538DB3E4C71}"/>
              </a:ext>
            </a:extLst>
          </p:cNvPr>
          <p:cNvSpPr txBox="1"/>
          <p:nvPr/>
        </p:nvSpPr>
        <p:spPr>
          <a:xfrm>
            <a:off x="6258475" y="3942198"/>
            <a:ext cx="3124676" cy="503194"/>
          </a:xfrm>
          <a:prstGeom prst="rect">
            <a:avLst/>
          </a:prstGeom>
          <a:noFill/>
          <a:ln>
            <a:noFill/>
          </a:ln>
        </p:spPr>
        <p:txBody>
          <a:bodyPr spcFirstLastPara="1" wrap="square" lIns="91425" tIns="91425" rIns="91425" bIns="91425" anchor="t" anchorCtr="0">
            <a:noAutofit/>
          </a:bodyPr>
          <a:lstStyle/>
          <a:p>
            <a:pPr lvl="0" algn="just">
              <a:lnSpc>
                <a:spcPct val="150000"/>
              </a:lnSpc>
              <a:buSzPts val="1400"/>
              <a:defRPr/>
            </a:pPr>
            <a:r>
              <a:rPr lang="fr-FR" sz="1500" dirty="0">
                <a:latin typeface="Times New Roman" panose="02020603050405020304" pitchFamily="18" charset="0"/>
                <a:ea typeface="Times New Roman" panose="02020603050405020304" pitchFamily="18" charset="0"/>
              </a:rPr>
              <a:t>VQA dans le domaine médical</a:t>
            </a:r>
          </a:p>
          <a:p>
            <a:pPr marL="0" marR="900430" indent="0" algn="just">
              <a:lnSpc>
                <a:spcPct val="150000"/>
              </a:lnSpc>
              <a:spcBef>
                <a:spcPts val="600"/>
              </a:spcBef>
              <a:spcAft>
                <a:spcPts val="450"/>
              </a:spcAft>
              <a:buNone/>
            </a:pPr>
            <a:endParaRPr lang="fr-FR" sz="2000" dirty="0">
              <a:effectLst/>
              <a:latin typeface="Times New Roman" panose="02020603050405020304" pitchFamily="18" charset="0"/>
              <a:ea typeface="Times New Roman" panose="02020603050405020304" pitchFamily="18" charset="0"/>
            </a:endParaRPr>
          </a:p>
        </p:txBody>
      </p:sp>
      <p:sp>
        <p:nvSpPr>
          <p:cNvPr id="24" name="Google Shape;467;p8">
            <a:extLst>
              <a:ext uri="{FF2B5EF4-FFF2-40B4-BE49-F238E27FC236}">
                <a16:creationId xmlns:a16="http://schemas.microsoft.com/office/drawing/2014/main" id="{F401400B-DA84-706B-F0A6-DA8E3C227F3D}"/>
              </a:ext>
            </a:extLst>
          </p:cNvPr>
          <p:cNvSpPr txBox="1"/>
          <p:nvPr/>
        </p:nvSpPr>
        <p:spPr>
          <a:xfrm>
            <a:off x="3048690" y="3982054"/>
            <a:ext cx="3124676" cy="503194"/>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fr-FR" sz="1500" dirty="0">
                <a:effectLst/>
                <a:latin typeface="Times New Roman" panose="02020603050405020304" pitchFamily="18" charset="0"/>
                <a:ea typeface="Calibri" panose="020F0502020204030204" pitchFamily="34" charset="0"/>
                <a:cs typeface="Times New Roman" panose="02020603050405020304" pitchFamily="18" charset="0"/>
              </a:rPr>
              <a:t>VQA  dans le domaine de l’éducation et patrimoine culturel</a:t>
            </a:r>
          </a:p>
          <a:p>
            <a:pPr marL="0" marR="900430" indent="0" algn="just">
              <a:lnSpc>
                <a:spcPct val="150000"/>
              </a:lnSpc>
              <a:spcBef>
                <a:spcPts val="600"/>
              </a:spcBef>
              <a:spcAft>
                <a:spcPts val="450"/>
              </a:spcAft>
              <a:buNone/>
            </a:pPr>
            <a:endParaRPr lang="fr-FR" sz="2000" dirty="0">
              <a:effectLst/>
              <a:latin typeface="Times New Roman" panose="02020603050405020304" pitchFamily="18" charset="0"/>
              <a:ea typeface="Times New Roman" panose="02020603050405020304" pitchFamily="18" charset="0"/>
            </a:endParaRPr>
          </a:p>
        </p:txBody>
      </p:sp>
      <p:sp>
        <p:nvSpPr>
          <p:cNvPr id="28" name="Google Shape;467;p8">
            <a:extLst>
              <a:ext uri="{FF2B5EF4-FFF2-40B4-BE49-F238E27FC236}">
                <a16:creationId xmlns:a16="http://schemas.microsoft.com/office/drawing/2014/main" id="{117C754B-7764-5903-90E8-156AEE8BC7CA}"/>
              </a:ext>
            </a:extLst>
          </p:cNvPr>
          <p:cNvSpPr txBox="1"/>
          <p:nvPr/>
        </p:nvSpPr>
        <p:spPr>
          <a:xfrm>
            <a:off x="21792" y="4021910"/>
            <a:ext cx="3124676" cy="503194"/>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fr-FR" sz="1500" dirty="0">
                <a:effectLst/>
                <a:latin typeface="Times New Roman" panose="02020603050405020304" pitchFamily="18" charset="0"/>
                <a:ea typeface="Calibri" panose="020F0502020204030204" pitchFamily="34" charset="0"/>
                <a:cs typeface="Times New Roman" panose="02020603050405020304" pitchFamily="18" charset="0"/>
              </a:rPr>
              <a:t>VQA pour les personnes malvoyantes</a:t>
            </a:r>
          </a:p>
          <a:p>
            <a:pPr marL="0" marR="900430" indent="0" algn="just">
              <a:lnSpc>
                <a:spcPct val="150000"/>
              </a:lnSpc>
              <a:spcBef>
                <a:spcPts val="600"/>
              </a:spcBef>
              <a:spcAft>
                <a:spcPts val="450"/>
              </a:spcAft>
              <a:buNone/>
            </a:pPr>
            <a:endParaRPr lang="fr-FR"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02936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
          <p:cNvSpPr txBox="1">
            <a:spLocks noGrp="1"/>
          </p:cNvSpPr>
          <p:nvPr>
            <p:ph type="ctrTitle"/>
          </p:nvPr>
        </p:nvSpPr>
        <p:spPr>
          <a:xfrm>
            <a:off x="404675" y="2979175"/>
            <a:ext cx="4094400" cy="183301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fr-FR" sz="3600" b="0" dirty="0"/>
              <a:t>Problématique et présentation général</a:t>
            </a:r>
            <a:br>
              <a:rPr lang="fr-FR" sz="3600" b="0" dirty="0"/>
            </a:br>
            <a:r>
              <a:rPr lang="fr-FR" sz="3600" b="0" dirty="0"/>
              <a:t>du projet</a:t>
            </a:r>
            <a:endParaRPr sz="3600" b="0" dirty="0"/>
          </a:p>
        </p:txBody>
      </p:sp>
      <p:sp>
        <p:nvSpPr>
          <p:cNvPr id="298" name="Google Shape;298;p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6</a:t>
            </a:fld>
            <a:endParaRPr/>
          </a:p>
        </p:txBody>
      </p:sp>
      <p:sp>
        <p:nvSpPr>
          <p:cNvPr id="299" name="Google Shape;299;p5"/>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fr-FR" sz="12000" b="1" i="0" u="none" strike="noStrike" cap="none">
                <a:solidFill>
                  <a:srgbClr val="3F5378"/>
                </a:solidFill>
                <a:latin typeface="Roboto Condensed"/>
                <a:ea typeface="Roboto Condensed"/>
                <a:cs typeface="Roboto Condensed"/>
                <a:sym typeface="Roboto Condensed"/>
              </a:rPr>
              <a:t>2</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fr-FR" dirty="0"/>
              <a:t>Problématique</a:t>
            </a:r>
            <a:endParaRPr dirty="0"/>
          </a:p>
        </p:txBody>
      </p:sp>
      <p:sp>
        <p:nvSpPr>
          <p:cNvPr id="305" name="Google Shape;305;p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7</a:t>
            </a:fld>
            <a:endParaRPr/>
          </a:p>
        </p:txBody>
      </p:sp>
      <p:grpSp>
        <p:nvGrpSpPr>
          <p:cNvPr id="307" name="Google Shape;307;p6"/>
          <p:cNvGrpSpPr/>
          <p:nvPr/>
        </p:nvGrpSpPr>
        <p:grpSpPr>
          <a:xfrm>
            <a:off x="251520" y="627534"/>
            <a:ext cx="324721" cy="266602"/>
            <a:chOff x="2599525" y="3688600"/>
            <a:chExt cx="428675" cy="351950"/>
          </a:xfrm>
        </p:grpSpPr>
        <p:sp>
          <p:nvSpPr>
            <p:cNvPr id="308" name="Google Shape;308;p6"/>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6"/>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6"/>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 name="Image 4">
            <a:extLst>
              <a:ext uri="{FF2B5EF4-FFF2-40B4-BE49-F238E27FC236}">
                <a16:creationId xmlns:a16="http://schemas.microsoft.com/office/drawing/2014/main" id="{AE1E7D35-D160-8730-51C7-9CEC6CCB8838}"/>
              </a:ext>
            </a:extLst>
          </p:cNvPr>
          <p:cNvPicPr>
            <a:picLocks noChangeAspect="1"/>
          </p:cNvPicPr>
          <p:nvPr/>
        </p:nvPicPr>
        <p:blipFill>
          <a:blip r:embed="rId3"/>
          <a:stretch>
            <a:fillRect/>
          </a:stretch>
        </p:blipFill>
        <p:spPr>
          <a:xfrm>
            <a:off x="130017" y="1851700"/>
            <a:ext cx="3539613" cy="2488446"/>
          </a:xfrm>
          <a:prstGeom prst="rect">
            <a:avLst/>
          </a:prstGeom>
        </p:spPr>
      </p:pic>
      <p:sp>
        <p:nvSpPr>
          <p:cNvPr id="8" name="Rectangle 7">
            <a:extLst>
              <a:ext uri="{FF2B5EF4-FFF2-40B4-BE49-F238E27FC236}">
                <a16:creationId xmlns:a16="http://schemas.microsoft.com/office/drawing/2014/main" id="{BD464807-FB1D-A1EF-CFD2-BF574FEFEB2E}"/>
              </a:ext>
            </a:extLst>
          </p:cNvPr>
          <p:cNvSpPr/>
          <p:nvPr/>
        </p:nvSpPr>
        <p:spPr>
          <a:xfrm>
            <a:off x="3766110" y="1881101"/>
            <a:ext cx="4949073" cy="2459044"/>
          </a:xfrm>
          <a:prstGeom prst="rect">
            <a:avLst/>
          </a:prstGeom>
          <a:solidFill>
            <a:srgbClr val="F2F2F2"/>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9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fr-FR" sz="17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fr-FR" dirty="0">
              <a:solidFill>
                <a:schemeClr val="tx1"/>
              </a:solidFill>
            </a:endParaRP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9" name="Encre 18">
                <a:extLst>
                  <a:ext uri="{FF2B5EF4-FFF2-40B4-BE49-F238E27FC236}">
                    <a16:creationId xmlns:a16="http://schemas.microsoft.com/office/drawing/2014/main" id="{DC73E434-9B60-BEBB-537F-1B318E8142C1}"/>
                  </a:ext>
                </a:extLst>
              </p14:cNvPr>
              <p14:cNvContentPartPr/>
              <p14:nvPr/>
            </p14:nvContentPartPr>
            <p14:xfrm>
              <a:off x="2706783" y="1611701"/>
              <a:ext cx="360" cy="360"/>
            </p14:xfrm>
          </p:contentPart>
        </mc:Choice>
        <mc:Fallback xmlns="">
          <p:pic>
            <p:nvPicPr>
              <p:cNvPr id="19" name="Encre 18">
                <a:extLst>
                  <a:ext uri="{FF2B5EF4-FFF2-40B4-BE49-F238E27FC236}">
                    <a16:creationId xmlns:a16="http://schemas.microsoft.com/office/drawing/2014/main" id="{DC73E434-9B60-BEBB-537F-1B318E8142C1}"/>
                  </a:ext>
                </a:extLst>
              </p:cNvPr>
              <p:cNvPicPr/>
              <p:nvPr/>
            </p:nvPicPr>
            <p:blipFill>
              <a:blip r:embed="rId5"/>
              <a:stretch>
                <a:fillRect/>
              </a:stretch>
            </p:blipFill>
            <p:spPr>
              <a:xfrm>
                <a:off x="2643783" y="1233701"/>
                <a:ext cx="126000" cy="756000"/>
              </a:xfrm>
              <a:prstGeom prst="rect">
                <a:avLst/>
              </a:prstGeom>
            </p:spPr>
          </p:pic>
        </mc:Fallback>
      </mc:AlternateContent>
      <p:sp>
        <p:nvSpPr>
          <p:cNvPr id="256" name="Rectangle 255">
            <a:extLst>
              <a:ext uri="{FF2B5EF4-FFF2-40B4-BE49-F238E27FC236}">
                <a16:creationId xmlns:a16="http://schemas.microsoft.com/office/drawing/2014/main" id="{7866304C-E261-0230-56EE-0AB8F3910A6B}"/>
              </a:ext>
            </a:extLst>
          </p:cNvPr>
          <p:cNvSpPr/>
          <p:nvPr/>
        </p:nvSpPr>
        <p:spPr>
          <a:xfrm>
            <a:off x="3729305" y="1419578"/>
            <a:ext cx="5218282" cy="424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900430" algn="just">
              <a:lnSpc>
                <a:spcPct val="150000"/>
              </a:lnSpc>
              <a:spcBef>
                <a:spcPts val="600"/>
              </a:spcBef>
              <a:spcAft>
                <a:spcPts val="450"/>
              </a:spcAft>
              <a:buSzPts val="1400"/>
              <a:defRPr/>
            </a:pPr>
            <a:r>
              <a:rPr lang="fr-FR" sz="1300" b="1" dirty="0">
                <a:solidFill>
                  <a:schemeClr val="bg2">
                    <a:lumMod val="75000"/>
                  </a:schemeClr>
                </a:solidFill>
                <a:latin typeface="+mj-lt"/>
              </a:rPr>
              <a:t>L</a:t>
            </a:r>
            <a:r>
              <a:rPr lang="fr-FR" sz="1300" b="1" dirty="0">
                <a:solidFill>
                  <a:schemeClr val="bg2">
                    <a:lumMod val="75000"/>
                  </a:schemeClr>
                </a:solidFill>
                <a:effectLst/>
                <a:latin typeface="+mj-lt"/>
              </a:rPr>
              <a:t>'internet en tant qu'outil de diagnostic médical</a:t>
            </a:r>
            <a:r>
              <a:rPr lang="fr-FR" sz="1300" b="1" dirty="0">
                <a:solidFill>
                  <a:schemeClr val="bg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 .</a:t>
            </a:r>
          </a:p>
        </p:txBody>
      </p:sp>
      <p:pic>
        <p:nvPicPr>
          <p:cNvPr id="3" name="Image 2">
            <a:extLst>
              <a:ext uri="{FF2B5EF4-FFF2-40B4-BE49-F238E27FC236}">
                <a16:creationId xmlns:a16="http://schemas.microsoft.com/office/drawing/2014/main" id="{F1035B5E-867C-A2C3-666B-E7969D524596}"/>
              </a:ext>
            </a:extLst>
          </p:cNvPr>
          <p:cNvPicPr>
            <a:picLocks noChangeAspect="1"/>
          </p:cNvPicPr>
          <p:nvPr/>
        </p:nvPicPr>
        <p:blipFill>
          <a:blip r:embed="rId6"/>
          <a:stretch>
            <a:fillRect/>
          </a:stretch>
        </p:blipFill>
        <p:spPr>
          <a:xfrm>
            <a:off x="3802469" y="2104905"/>
            <a:ext cx="1538457" cy="1607126"/>
          </a:xfrm>
          <a:prstGeom prst="rect">
            <a:avLst/>
          </a:prstGeom>
        </p:spPr>
      </p:pic>
      <p:sp>
        <p:nvSpPr>
          <p:cNvPr id="4" name="Rectangle 3">
            <a:extLst>
              <a:ext uri="{FF2B5EF4-FFF2-40B4-BE49-F238E27FC236}">
                <a16:creationId xmlns:a16="http://schemas.microsoft.com/office/drawing/2014/main" id="{CC3B2281-0E42-5D6A-BB78-BD842C532A41}"/>
              </a:ext>
            </a:extLst>
          </p:cNvPr>
          <p:cNvSpPr/>
          <p:nvPr/>
        </p:nvSpPr>
        <p:spPr>
          <a:xfrm>
            <a:off x="5340926" y="1864762"/>
            <a:ext cx="3539613" cy="245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59%</a:t>
            </a:r>
            <a:r>
              <a:rPr lang="fr-FR"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des adultes ont cherché en ligne des informations sur la santé au cours de l'année dernière .</a:t>
            </a:r>
          </a:p>
        </p:txBody>
      </p:sp>
    </p:spTree>
    <p:extLst>
      <p:ext uri="{BB962C8B-B14F-4D97-AF65-F5344CB8AC3E}">
        <p14:creationId xmlns:p14="http://schemas.microsoft.com/office/powerpoint/2010/main" val="3506795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7"/>
          <p:cNvSpPr txBox="1"/>
          <p:nvPr/>
        </p:nvSpPr>
        <p:spPr>
          <a:xfrm>
            <a:off x="8884500" y="4629550"/>
            <a:ext cx="4119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1" i="0" u="none" strike="noStrike" cap="none" dirty="0">
                <a:solidFill>
                  <a:schemeClr val="lt1"/>
                </a:solidFill>
                <a:latin typeface="Roboto Condensed"/>
                <a:ea typeface="Roboto Condensed"/>
                <a:cs typeface="Roboto Condensed"/>
                <a:sym typeface="Roboto Condensed"/>
              </a:rPr>
              <a:t>8</a:t>
            </a:r>
            <a:endParaRPr sz="1200" b="1" i="0" u="none" strike="noStrike" cap="none" dirty="0">
              <a:solidFill>
                <a:schemeClr val="lt1"/>
              </a:solidFill>
              <a:latin typeface="Roboto Condensed"/>
              <a:ea typeface="Roboto Condensed"/>
              <a:cs typeface="Roboto Condensed"/>
              <a:sym typeface="Roboto Condensed"/>
            </a:endParaRPr>
          </a:p>
        </p:txBody>
      </p:sp>
      <p:sp>
        <p:nvSpPr>
          <p:cNvPr id="325" name="Google Shape;325;p7"/>
          <p:cNvSpPr txBox="1"/>
          <p:nvPr/>
        </p:nvSpPr>
        <p:spPr>
          <a:xfrm>
            <a:off x="683568" y="611054"/>
            <a:ext cx="295232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800" b="1" dirty="0">
                <a:solidFill>
                  <a:schemeClr val="lt1"/>
                </a:solidFill>
                <a:latin typeface="Roboto Condensed"/>
                <a:ea typeface="Roboto Condensed"/>
                <a:cs typeface="Roboto Condensed"/>
                <a:sym typeface="Roboto Condensed"/>
              </a:rPr>
              <a:t>Solution proposée</a:t>
            </a:r>
            <a:r>
              <a:rPr lang="fr-FR" sz="1800" b="1" i="0" u="none" strike="noStrike" cap="none" dirty="0">
                <a:solidFill>
                  <a:schemeClr val="lt1"/>
                </a:solidFill>
                <a:latin typeface="Roboto Condensed"/>
                <a:ea typeface="Roboto Condensed"/>
                <a:cs typeface="Roboto Condensed"/>
                <a:sym typeface="Roboto Condensed"/>
              </a:rPr>
              <a:t> </a:t>
            </a:r>
            <a:endParaRPr lang="fr-FR" dirty="0"/>
          </a:p>
        </p:txBody>
      </p:sp>
      <p:sp>
        <p:nvSpPr>
          <p:cNvPr id="386" name="Google Shape;467;p8">
            <a:extLst>
              <a:ext uri="{FF2B5EF4-FFF2-40B4-BE49-F238E27FC236}">
                <a16:creationId xmlns:a16="http://schemas.microsoft.com/office/drawing/2014/main" id="{2C344B10-7C1D-3E6B-FE06-A380634544D1}"/>
              </a:ext>
            </a:extLst>
          </p:cNvPr>
          <p:cNvSpPr txBox="1"/>
          <p:nvPr/>
        </p:nvSpPr>
        <p:spPr>
          <a:xfrm>
            <a:off x="4365523" y="2220672"/>
            <a:ext cx="4778476" cy="1752681"/>
          </a:xfrm>
          <a:prstGeom prst="rect">
            <a:avLst/>
          </a:prstGeom>
          <a:noFill/>
          <a:ln>
            <a:noFill/>
          </a:ln>
        </p:spPr>
        <p:txBody>
          <a:bodyPr spcFirstLastPara="1" wrap="square" lIns="91425" tIns="91425" rIns="91425" bIns="91425" anchor="t" anchorCtr="0">
            <a:noAutofit/>
          </a:bodyPr>
          <a:lstStyle/>
          <a:p>
            <a:pPr marL="0" marR="900430" indent="0" algn="just">
              <a:lnSpc>
                <a:spcPct val="150000"/>
              </a:lnSpc>
              <a:spcBef>
                <a:spcPts val="600"/>
              </a:spcBef>
              <a:spcAft>
                <a:spcPts val="450"/>
              </a:spcAft>
              <a:buNone/>
            </a:pPr>
            <a:r>
              <a:rPr lang="fr-FR" sz="2000" dirty="0">
                <a:solidFill>
                  <a:srgbClr val="212121"/>
                </a:solidFill>
                <a:effectLst/>
                <a:latin typeface="Times New Roman" panose="02020603050405020304" pitchFamily="18" charset="0"/>
                <a:ea typeface="Times New Roman" panose="02020603050405020304" pitchFamily="18" charset="0"/>
              </a:rPr>
              <a:t>une VQA médicale intégrée dans un système de consultation en ligne</a:t>
            </a:r>
          </a:p>
          <a:p>
            <a:pPr marL="0" marR="900430" indent="0" algn="just">
              <a:lnSpc>
                <a:spcPct val="150000"/>
              </a:lnSpc>
              <a:spcBef>
                <a:spcPts val="600"/>
              </a:spcBef>
              <a:spcAft>
                <a:spcPts val="450"/>
              </a:spcAft>
              <a:buNone/>
            </a:pPr>
            <a:endParaRPr lang="fr-FR" sz="2000" dirty="0">
              <a:effectLst/>
              <a:latin typeface="Times New Roman" panose="02020603050405020304" pitchFamily="18" charset="0"/>
              <a:ea typeface="Times New Roman" panose="02020603050405020304" pitchFamily="18" charset="0"/>
            </a:endParaRPr>
          </a:p>
        </p:txBody>
      </p:sp>
      <p:pic>
        <p:nvPicPr>
          <p:cNvPr id="503" name="Image 502">
            <a:extLst>
              <a:ext uri="{FF2B5EF4-FFF2-40B4-BE49-F238E27FC236}">
                <a16:creationId xmlns:a16="http://schemas.microsoft.com/office/drawing/2014/main" id="{1A2A7DD4-1B6D-71C1-8CA2-762E70CA1DC0}"/>
              </a:ext>
            </a:extLst>
          </p:cNvPr>
          <p:cNvPicPr>
            <a:picLocks noChangeAspect="1"/>
          </p:cNvPicPr>
          <p:nvPr/>
        </p:nvPicPr>
        <p:blipFill>
          <a:blip r:embed="rId3"/>
          <a:stretch>
            <a:fillRect/>
          </a:stretch>
        </p:blipFill>
        <p:spPr>
          <a:xfrm>
            <a:off x="170005" y="1477895"/>
            <a:ext cx="4195518" cy="2320166"/>
          </a:xfrm>
          <a:prstGeom prst="rect">
            <a:avLst/>
          </a:prstGeom>
        </p:spPr>
      </p:pic>
      <p:grpSp>
        <p:nvGrpSpPr>
          <p:cNvPr id="508" name="Google Shape;343;p8">
            <a:extLst>
              <a:ext uri="{FF2B5EF4-FFF2-40B4-BE49-F238E27FC236}">
                <a16:creationId xmlns:a16="http://schemas.microsoft.com/office/drawing/2014/main" id="{5B15FECB-C00E-8A2F-4A85-F22FFB311A27}"/>
              </a:ext>
            </a:extLst>
          </p:cNvPr>
          <p:cNvGrpSpPr/>
          <p:nvPr/>
        </p:nvGrpSpPr>
        <p:grpSpPr>
          <a:xfrm>
            <a:off x="387369" y="636129"/>
            <a:ext cx="194640" cy="308587"/>
            <a:chOff x="6718575" y="2318625"/>
            <a:chExt cx="256950" cy="407375"/>
          </a:xfrm>
        </p:grpSpPr>
        <p:sp>
          <p:nvSpPr>
            <p:cNvPr id="509" name="Google Shape;344;p8">
              <a:extLst>
                <a:ext uri="{FF2B5EF4-FFF2-40B4-BE49-F238E27FC236}">
                  <a16:creationId xmlns:a16="http://schemas.microsoft.com/office/drawing/2014/main" id="{05B53621-8566-DB7E-9190-DFB358068BBA}"/>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345;p8">
              <a:extLst>
                <a:ext uri="{FF2B5EF4-FFF2-40B4-BE49-F238E27FC236}">
                  <a16:creationId xmlns:a16="http://schemas.microsoft.com/office/drawing/2014/main" id="{527F0BD5-AECD-85FF-817B-4B3707ECE8FB}"/>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346;p8">
              <a:extLst>
                <a:ext uri="{FF2B5EF4-FFF2-40B4-BE49-F238E27FC236}">
                  <a16:creationId xmlns:a16="http://schemas.microsoft.com/office/drawing/2014/main" id="{D297F1DC-066F-B002-9352-7CC37FEA9778}"/>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347;p8">
              <a:extLst>
                <a:ext uri="{FF2B5EF4-FFF2-40B4-BE49-F238E27FC236}">
                  <a16:creationId xmlns:a16="http://schemas.microsoft.com/office/drawing/2014/main" id="{8EDAEC40-950A-F1C4-48F3-A8004A004896}"/>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348;p8">
              <a:extLst>
                <a:ext uri="{FF2B5EF4-FFF2-40B4-BE49-F238E27FC236}">
                  <a16:creationId xmlns:a16="http://schemas.microsoft.com/office/drawing/2014/main" id="{FAD1F5A1-EF12-7821-38B8-030CA902B478}"/>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349;p8">
              <a:extLst>
                <a:ext uri="{FF2B5EF4-FFF2-40B4-BE49-F238E27FC236}">
                  <a16:creationId xmlns:a16="http://schemas.microsoft.com/office/drawing/2014/main" id="{22AF9F25-BC6F-CE8B-4A5C-340AAAA3ADF4}"/>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350;p8">
              <a:extLst>
                <a:ext uri="{FF2B5EF4-FFF2-40B4-BE49-F238E27FC236}">
                  <a16:creationId xmlns:a16="http://schemas.microsoft.com/office/drawing/2014/main" id="{11E0B705-84F2-04C9-D227-131035E41BAB}"/>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351;p8">
              <a:extLst>
                <a:ext uri="{FF2B5EF4-FFF2-40B4-BE49-F238E27FC236}">
                  <a16:creationId xmlns:a16="http://schemas.microsoft.com/office/drawing/2014/main" id="{A46E1DBF-4201-64B5-DC83-9C96B6876562}"/>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wipe(down)">
                                      <p:cBhvr>
                                        <p:cTn id="7" dur="500"/>
                                        <p:tgtEl>
                                          <p:spTgt spid="50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6"/>
                                        </p:tgtEl>
                                        <p:attrNameLst>
                                          <p:attrName>style.visibility</p:attrName>
                                        </p:attrNameLst>
                                      </p:cBhvr>
                                      <p:to>
                                        <p:strVal val="visible"/>
                                      </p:to>
                                    </p:set>
                                    <p:animEffect transition="in" filter="wipe(down)">
                                      <p:cBhvr>
                                        <p:cTn id="10" dur="500"/>
                                        <p:tgtEl>
                                          <p:spTgt spid="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8"/>
          <p:cNvSpPr txBox="1">
            <a:spLocks noGrp="1"/>
          </p:cNvSpPr>
          <p:nvPr>
            <p:ph type="title"/>
          </p:nvPr>
        </p:nvSpPr>
        <p:spPr>
          <a:xfrm>
            <a:off x="11673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fr-FR" dirty="0"/>
              <a:t>Solution proposée</a:t>
            </a:r>
            <a:endParaRPr dirty="0"/>
          </a:p>
        </p:txBody>
      </p:sp>
      <p:sp>
        <p:nvSpPr>
          <p:cNvPr id="342" name="Google Shape;342;p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fr-FR"/>
              <a:t>9</a:t>
            </a:fld>
            <a:endParaRPr/>
          </a:p>
        </p:txBody>
      </p:sp>
      <p:grpSp>
        <p:nvGrpSpPr>
          <p:cNvPr id="343" name="Google Shape;343;p8"/>
          <p:cNvGrpSpPr/>
          <p:nvPr/>
        </p:nvGrpSpPr>
        <p:grpSpPr>
          <a:xfrm>
            <a:off x="682339" y="606633"/>
            <a:ext cx="194640" cy="308587"/>
            <a:chOff x="6718575" y="2318625"/>
            <a:chExt cx="256950" cy="407375"/>
          </a:xfrm>
        </p:grpSpPr>
        <p:sp>
          <p:nvSpPr>
            <p:cNvPr id="344" name="Google Shape;344;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 name="AutoShape 67">
            <a:extLst>
              <a:ext uri="{FF2B5EF4-FFF2-40B4-BE49-F238E27FC236}">
                <a16:creationId xmlns:a16="http://schemas.microsoft.com/office/drawing/2014/main" id="{D22D12CF-75EE-6CC3-A2C3-FDAE84F5277F}"/>
              </a:ext>
            </a:extLst>
          </p:cNvPr>
          <p:cNvSpPr>
            <a:spLocks noChangeArrowheads="1"/>
          </p:cNvSpPr>
          <p:nvPr/>
        </p:nvSpPr>
        <p:spPr bwMode="auto">
          <a:xfrm>
            <a:off x="295275" y="1899674"/>
            <a:ext cx="1885950" cy="2533650"/>
          </a:xfrm>
          <a:prstGeom prst="roundRect">
            <a:avLst>
              <a:gd name="adj" fmla="val 16667"/>
            </a:avLst>
          </a:prstGeom>
          <a:solidFill>
            <a:schemeClr val="accent6">
              <a:lumMod val="20000"/>
              <a:lumOff val="80000"/>
            </a:schemeClr>
          </a:solidFill>
          <a:ln w="9525">
            <a:solidFill>
              <a:srgbClr val="0070C0"/>
            </a:solidFill>
            <a:round/>
            <a:headEnd/>
            <a:tailEnd/>
          </a:ln>
        </p:spPr>
        <p:txBody>
          <a:bodyPr rot="0" vert="horz" wrap="square" lIns="91440" tIns="45720" rIns="91440" bIns="45720" anchor="t" anchorCtr="0" upright="1">
            <a:noAutofit/>
          </a:bodyPr>
          <a:lstStyle/>
          <a:p>
            <a:endParaRPr lang="fr-FR" sz="1200">
              <a:solidFill>
                <a:srgbClr val="212121"/>
              </a:solidFill>
              <a:effectLst/>
              <a:latin typeface="Times New Roman" panose="02020603050405020304" pitchFamily="18" charset="0"/>
              <a:ea typeface="Times New Roman" panose="02020603050405020304" pitchFamily="18" charset="0"/>
            </a:endParaRPr>
          </a:p>
          <a:p>
            <a:r>
              <a:rPr lang="fr-FR" sz="1100">
                <a:effectLst/>
                <a:latin typeface="Times New Roman" panose="02020603050405020304" pitchFamily="18" charset="0"/>
                <a:ea typeface="Times New Roman" panose="02020603050405020304" pitchFamily="18" charset="0"/>
              </a:rPr>
              <a:t> </a:t>
            </a:r>
          </a:p>
          <a:p>
            <a:r>
              <a:rPr lang="fr-FR" sz="1100">
                <a:effectLst/>
                <a:latin typeface="Times New Roman" panose="02020603050405020304" pitchFamily="18" charset="0"/>
                <a:ea typeface="Times New Roman" panose="02020603050405020304" pitchFamily="18" charset="0"/>
              </a:rPr>
              <a:t> </a:t>
            </a:r>
          </a:p>
          <a:p>
            <a:r>
              <a:rPr lang="fr-FR" sz="1100">
                <a:effectLst/>
                <a:latin typeface="Times New Roman" panose="02020603050405020304" pitchFamily="18" charset="0"/>
                <a:ea typeface="Times New Roman" panose="02020603050405020304" pitchFamily="18" charset="0"/>
              </a:rPr>
              <a:t> </a:t>
            </a:r>
          </a:p>
          <a:p>
            <a:r>
              <a:rPr lang="fr-FR" sz="1100">
                <a:effectLst/>
                <a:latin typeface="Times New Roman" panose="02020603050405020304" pitchFamily="18" charset="0"/>
                <a:ea typeface="Times New Roman" panose="02020603050405020304" pitchFamily="18" charset="0"/>
              </a:rPr>
              <a:t> </a:t>
            </a:r>
          </a:p>
          <a:p>
            <a:r>
              <a:rPr lang="fr-FR" sz="1100">
                <a:effectLst/>
                <a:latin typeface="Times New Roman" panose="02020603050405020304" pitchFamily="18" charset="0"/>
                <a:ea typeface="Times New Roman" panose="02020603050405020304" pitchFamily="18" charset="0"/>
              </a:rPr>
              <a:t> </a:t>
            </a:r>
          </a:p>
          <a:p>
            <a:r>
              <a:rPr lang="fr-FR" sz="1100">
                <a:effectLst/>
                <a:latin typeface="Times New Roman" panose="02020603050405020304" pitchFamily="18" charset="0"/>
                <a:ea typeface="Times New Roman" panose="02020603050405020304" pitchFamily="18" charset="0"/>
              </a:rPr>
              <a:t> </a:t>
            </a:r>
          </a:p>
          <a:p>
            <a:r>
              <a:rPr lang="fr-FR" sz="1100">
                <a:effectLst/>
                <a:latin typeface="Times New Roman" panose="02020603050405020304" pitchFamily="18" charset="0"/>
                <a:ea typeface="Times New Roman" panose="02020603050405020304" pitchFamily="18" charset="0"/>
              </a:rPr>
              <a:t> </a:t>
            </a:r>
          </a:p>
          <a:p>
            <a:r>
              <a:rPr lang="fr-FR" sz="1100">
                <a:effectLst/>
                <a:latin typeface="Times New Roman" panose="02020603050405020304" pitchFamily="18" charset="0"/>
                <a:ea typeface="Times New Roman" panose="02020603050405020304" pitchFamily="18" charset="0"/>
              </a:rPr>
              <a:t> </a:t>
            </a:r>
          </a:p>
          <a:p>
            <a:r>
              <a:rPr lang="fr-FR" sz="1100">
                <a:effectLst/>
                <a:latin typeface="Times New Roman" panose="02020603050405020304" pitchFamily="18" charset="0"/>
                <a:ea typeface="Times New Roman" panose="02020603050405020304" pitchFamily="18" charset="0"/>
              </a:rPr>
              <a:t> </a:t>
            </a:r>
          </a:p>
          <a:p>
            <a:r>
              <a:rPr lang="fr-FR" sz="1100">
                <a:effectLst/>
                <a:latin typeface="Times New Roman" panose="02020603050405020304" pitchFamily="18" charset="0"/>
                <a:ea typeface="Times New Roman" panose="02020603050405020304" pitchFamily="18" charset="0"/>
              </a:rPr>
              <a:t> </a:t>
            </a:r>
          </a:p>
        </p:txBody>
      </p:sp>
      <p:sp>
        <p:nvSpPr>
          <p:cNvPr id="60" name="AutoShape 68">
            <a:extLst>
              <a:ext uri="{FF2B5EF4-FFF2-40B4-BE49-F238E27FC236}">
                <a16:creationId xmlns:a16="http://schemas.microsoft.com/office/drawing/2014/main" id="{7F30F791-60ED-5E78-108B-59189F50702B}"/>
              </a:ext>
            </a:extLst>
          </p:cNvPr>
          <p:cNvSpPr>
            <a:spLocks noChangeArrowheads="1"/>
          </p:cNvSpPr>
          <p:nvPr/>
        </p:nvSpPr>
        <p:spPr bwMode="auto">
          <a:xfrm>
            <a:off x="360969" y="3657380"/>
            <a:ext cx="1752600" cy="593527"/>
          </a:xfrm>
          <a:prstGeom prst="roundRect">
            <a:avLst>
              <a:gd name="adj" fmla="val 16667"/>
            </a:avLst>
          </a:prstGeom>
          <a:solidFill>
            <a:srgbClr val="FFFFFF"/>
          </a:solid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Question : What abnormality is seen in this image?</a:t>
            </a:r>
            <a:endParaRPr kumimoji="0" lang="en-US" altLang="fr-FR" sz="800" b="0" i="0" u="none" strike="noStrike" cap="none" normalizeH="0" baseline="0" dirty="0">
              <a:ln>
                <a:noFill/>
              </a:ln>
              <a:solidFill>
                <a:schemeClr val="tx1"/>
              </a:solidFill>
              <a:effectLst/>
              <a:latin typeface="Arial" panose="020B0604020202020204" pitchFamily="34" charset="0"/>
            </a:endParaRPr>
          </a:p>
        </p:txBody>
      </p:sp>
      <p:sp>
        <p:nvSpPr>
          <p:cNvPr id="61" name="AutoShape 74">
            <a:extLst>
              <a:ext uri="{FF2B5EF4-FFF2-40B4-BE49-F238E27FC236}">
                <a16:creationId xmlns:a16="http://schemas.microsoft.com/office/drawing/2014/main" id="{0E9EDD4F-4C10-DDC5-37F8-FFA4DA65023A}"/>
              </a:ext>
            </a:extLst>
          </p:cNvPr>
          <p:cNvSpPr>
            <a:spLocks noChangeArrowheads="1"/>
          </p:cNvSpPr>
          <p:nvPr/>
        </p:nvSpPr>
        <p:spPr bwMode="auto">
          <a:xfrm>
            <a:off x="2895795" y="1925758"/>
            <a:ext cx="4095750" cy="2533650"/>
          </a:xfrm>
          <a:prstGeom prst="roundRect">
            <a:avLst>
              <a:gd name="adj" fmla="val 16667"/>
            </a:avLst>
          </a:prstGeom>
          <a:solidFill>
            <a:srgbClr val="FDE9D9"/>
          </a:solid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
        <p:nvSpPr>
          <p:cNvPr id="62" name="AutoShape 75">
            <a:extLst>
              <a:ext uri="{FF2B5EF4-FFF2-40B4-BE49-F238E27FC236}">
                <a16:creationId xmlns:a16="http://schemas.microsoft.com/office/drawing/2014/main" id="{3366546D-28B8-1E6B-1D46-5B63F175F67F}"/>
              </a:ext>
            </a:extLst>
          </p:cNvPr>
          <p:cNvSpPr>
            <a:spLocks noChangeArrowheads="1"/>
          </p:cNvSpPr>
          <p:nvPr/>
        </p:nvSpPr>
        <p:spPr bwMode="auto">
          <a:xfrm>
            <a:off x="3050661" y="2489286"/>
            <a:ext cx="1303900" cy="419491"/>
          </a:xfrm>
          <a:prstGeom prst="roundRect">
            <a:avLst>
              <a:gd name="adj" fmla="val 16667"/>
            </a:avLst>
          </a:prstGeom>
          <a:solidFill>
            <a:srgbClr val="9BBB59"/>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FFFFFF"/>
                </a:solidFill>
                <a:effectLst/>
                <a:latin typeface="Arial" panose="020B0604020202020204" pitchFamily="34" charset="0"/>
                <a:ea typeface="Times New Roman" panose="02020603050405020304" pitchFamily="18" charset="0"/>
              </a:rPr>
              <a:t>Encodeur d’image</a:t>
            </a:r>
          </a:p>
        </p:txBody>
      </p:sp>
      <p:sp>
        <p:nvSpPr>
          <p:cNvPr id="63" name="AutoShape 76">
            <a:extLst>
              <a:ext uri="{FF2B5EF4-FFF2-40B4-BE49-F238E27FC236}">
                <a16:creationId xmlns:a16="http://schemas.microsoft.com/office/drawing/2014/main" id="{4CF6A5A8-954E-8538-DFF9-35BC62AE3588}"/>
              </a:ext>
            </a:extLst>
          </p:cNvPr>
          <p:cNvSpPr>
            <a:spLocks noChangeArrowheads="1"/>
          </p:cNvSpPr>
          <p:nvPr/>
        </p:nvSpPr>
        <p:spPr bwMode="auto">
          <a:xfrm>
            <a:off x="3076449" y="3700986"/>
            <a:ext cx="1304925" cy="399818"/>
          </a:xfrm>
          <a:prstGeom prst="roundRect">
            <a:avLst>
              <a:gd name="adj" fmla="val 16667"/>
            </a:avLst>
          </a:prstGeom>
          <a:solidFill>
            <a:srgbClr val="0070C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FFFFFF"/>
                </a:solidFill>
                <a:effectLst/>
                <a:latin typeface="Arial" panose="020B0604020202020204" pitchFamily="34" charset="0"/>
                <a:ea typeface="Times New Roman" panose="02020603050405020304" pitchFamily="18" charset="0"/>
              </a:rPr>
              <a:t>Encodeur de texte</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
        <p:nvSpPr>
          <p:cNvPr id="468" name="AutoShape 77">
            <a:extLst>
              <a:ext uri="{FF2B5EF4-FFF2-40B4-BE49-F238E27FC236}">
                <a16:creationId xmlns:a16="http://schemas.microsoft.com/office/drawing/2014/main" id="{273EA1EF-BDE6-EDF2-1736-2D647028D043}"/>
              </a:ext>
            </a:extLst>
          </p:cNvPr>
          <p:cNvSpPr>
            <a:spLocks noChangeArrowheads="1"/>
          </p:cNvSpPr>
          <p:nvPr/>
        </p:nvSpPr>
        <p:spPr bwMode="auto">
          <a:xfrm>
            <a:off x="4047251" y="3046452"/>
            <a:ext cx="1303900" cy="467984"/>
          </a:xfrm>
          <a:prstGeom prst="roundRect">
            <a:avLst>
              <a:gd name="adj" fmla="val 16667"/>
            </a:avLst>
          </a:prstGeom>
          <a:solidFill>
            <a:srgbClr val="7030A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FFFFFF"/>
                </a:solidFill>
                <a:effectLst/>
                <a:latin typeface="Arial" panose="020B0604020202020204" pitchFamily="34" charset="0"/>
                <a:ea typeface="Times New Roman" panose="02020603050405020304" pitchFamily="18" charset="0"/>
              </a:rPr>
              <a:t>Fusion des </a:t>
            </a:r>
            <a:r>
              <a:rPr kumimoji="0" lang="fr-FR" altLang="fr-FR" sz="1000" b="0" i="0" u="none" strike="noStrike" cap="none" normalizeH="0" baseline="0" dirty="0" err="1">
                <a:ln>
                  <a:noFill/>
                </a:ln>
                <a:solidFill>
                  <a:srgbClr val="FFFFFF"/>
                </a:solidFill>
                <a:effectLst/>
                <a:latin typeface="Arial" panose="020B0604020202020204" pitchFamily="34" charset="0"/>
                <a:ea typeface="Times New Roman" panose="02020603050405020304" pitchFamily="18" charset="0"/>
              </a:rPr>
              <a:t>caracteristiques</a:t>
            </a:r>
            <a:r>
              <a:rPr kumimoji="0" lang="fr-FR" altLang="fr-FR" sz="1000" b="0" i="0" u="none" strike="noStrike" cap="none" normalizeH="0" baseline="0" dirty="0">
                <a:ln>
                  <a:noFill/>
                </a:ln>
                <a:solidFill>
                  <a:srgbClr val="FFFFFF"/>
                </a:solidFill>
                <a:effectLst/>
                <a:latin typeface="Arial" panose="020B0604020202020204" pitchFamily="34" charset="0"/>
                <a:ea typeface="Times New Roman" panose="02020603050405020304" pitchFamily="18" charset="0"/>
              </a:rPr>
              <a:t>       </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cxnSp>
        <p:nvCxnSpPr>
          <p:cNvPr id="469" name="AutoShape 78">
            <a:extLst>
              <a:ext uri="{FF2B5EF4-FFF2-40B4-BE49-F238E27FC236}">
                <a16:creationId xmlns:a16="http://schemas.microsoft.com/office/drawing/2014/main" id="{94A42CB5-5D4C-7119-A784-DD519354A921}"/>
              </a:ext>
            </a:extLst>
          </p:cNvPr>
          <p:cNvCxnSpPr>
            <a:cxnSpLocks noChangeShapeType="1"/>
          </p:cNvCxnSpPr>
          <p:nvPr/>
        </p:nvCxnSpPr>
        <p:spPr bwMode="auto">
          <a:xfrm>
            <a:off x="2139021" y="3936411"/>
            <a:ext cx="911640" cy="0"/>
          </a:xfrm>
          <a:prstGeom prst="straightConnector1">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70" name="AutoShape 79">
            <a:extLst>
              <a:ext uri="{FF2B5EF4-FFF2-40B4-BE49-F238E27FC236}">
                <a16:creationId xmlns:a16="http://schemas.microsoft.com/office/drawing/2014/main" id="{889CAAC4-65A9-BC49-EFCA-443E819609B6}"/>
              </a:ext>
            </a:extLst>
          </p:cNvPr>
          <p:cNvCxnSpPr>
            <a:cxnSpLocks noChangeShapeType="1"/>
          </p:cNvCxnSpPr>
          <p:nvPr/>
        </p:nvCxnSpPr>
        <p:spPr bwMode="auto">
          <a:xfrm>
            <a:off x="2143125" y="8107045"/>
            <a:ext cx="419100" cy="0"/>
          </a:xfrm>
          <a:prstGeom prst="straightConnector1">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71" name="AutoShape 84">
            <a:extLst>
              <a:ext uri="{FF2B5EF4-FFF2-40B4-BE49-F238E27FC236}">
                <a16:creationId xmlns:a16="http://schemas.microsoft.com/office/drawing/2014/main" id="{55D9DBEE-D89E-15F5-00EF-28DF50CFAE6E}"/>
              </a:ext>
            </a:extLst>
          </p:cNvPr>
          <p:cNvCxnSpPr>
            <a:cxnSpLocks noChangeShapeType="1"/>
          </p:cNvCxnSpPr>
          <p:nvPr/>
        </p:nvCxnSpPr>
        <p:spPr bwMode="auto">
          <a:xfrm>
            <a:off x="4381792" y="2656254"/>
            <a:ext cx="407649" cy="0"/>
          </a:xfrm>
          <a:prstGeom prst="straightConnector1">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472" name="AutoShape 85">
            <a:extLst>
              <a:ext uri="{FF2B5EF4-FFF2-40B4-BE49-F238E27FC236}">
                <a16:creationId xmlns:a16="http://schemas.microsoft.com/office/drawing/2014/main" id="{9DDD0B57-459C-D424-E932-3255A616EE20}"/>
              </a:ext>
            </a:extLst>
          </p:cNvPr>
          <p:cNvCxnSpPr>
            <a:cxnSpLocks noChangeShapeType="1"/>
          </p:cNvCxnSpPr>
          <p:nvPr/>
        </p:nvCxnSpPr>
        <p:spPr bwMode="auto">
          <a:xfrm>
            <a:off x="4778425" y="2646731"/>
            <a:ext cx="0" cy="409575"/>
          </a:xfrm>
          <a:prstGeom prst="straightConnector1">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73" name="AutoShape 86">
            <a:extLst>
              <a:ext uri="{FF2B5EF4-FFF2-40B4-BE49-F238E27FC236}">
                <a16:creationId xmlns:a16="http://schemas.microsoft.com/office/drawing/2014/main" id="{E9D1F5B6-68C5-EA9B-FEF4-940D6E9BDA95}"/>
              </a:ext>
            </a:extLst>
          </p:cNvPr>
          <p:cNvCxnSpPr>
            <a:cxnSpLocks noChangeShapeType="1"/>
          </p:cNvCxnSpPr>
          <p:nvPr/>
        </p:nvCxnSpPr>
        <p:spPr bwMode="auto">
          <a:xfrm>
            <a:off x="3895725" y="8107045"/>
            <a:ext cx="581025" cy="635"/>
          </a:xfrm>
          <a:prstGeom prst="straightConnector1">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474" name="AutoShape 87">
            <a:extLst>
              <a:ext uri="{FF2B5EF4-FFF2-40B4-BE49-F238E27FC236}">
                <a16:creationId xmlns:a16="http://schemas.microsoft.com/office/drawing/2014/main" id="{E4E60AD8-BD19-D7B6-84CB-2C2852E4E827}"/>
              </a:ext>
            </a:extLst>
          </p:cNvPr>
          <p:cNvCxnSpPr>
            <a:cxnSpLocks noChangeShapeType="1"/>
          </p:cNvCxnSpPr>
          <p:nvPr/>
        </p:nvCxnSpPr>
        <p:spPr bwMode="auto">
          <a:xfrm flipH="1" flipV="1">
            <a:off x="4486275" y="7745095"/>
            <a:ext cx="9525" cy="381000"/>
          </a:xfrm>
          <a:prstGeom prst="straightConnector1">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75" name="AutoShape 88">
            <a:extLst>
              <a:ext uri="{FF2B5EF4-FFF2-40B4-BE49-F238E27FC236}">
                <a16:creationId xmlns:a16="http://schemas.microsoft.com/office/drawing/2014/main" id="{27EE5B01-211C-9FEB-D94F-0D3229AD8423}"/>
              </a:ext>
            </a:extLst>
          </p:cNvPr>
          <p:cNvCxnSpPr>
            <a:cxnSpLocks noChangeShapeType="1"/>
          </p:cNvCxnSpPr>
          <p:nvPr/>
        </p:nvCxnSpPr>
        <p:spPr bwMode="auto">
          <a:xfrm>
            <a:off x="5257800" y="7440295"/>
            <a:ext cx="419100" cy="635"/>
          </a:xfrm>
          <a:prstGeom prst="straightConnector1">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476" name="Rectangle 89">
            <a:extLst>
              <a:ext uri="{FF2B5EF4-FFF2-40B4-BE49-F238E27FC236}">
                <a16:creationId xmlns:a16="http://schemas.microsoft.com/office/drawing/2014/main" id="{BB202FF4-B8F4-95BC-AAED-648FAC44A020}"/>
              </a:ext>
            </a:extLst>
          </p:cNvPr>
          <p:cNvSpPr>
            <a:spLocks noChangeArrowheads="1"/>
          </p:cNvSpPr>
          <p:nvPr/>
        </p:nvSpPr>
        <p:spPr bwMode="auto">
          <a:xfrm>
            <a:off x="594994" y="1560330"/>
            <a:ext cx="1303900" cy="342326"/>
          </a:xfrm>
          <a:prstGeom prst="rect">
            <a:avLst/>
          </a:prstGeom>
          <a:solidFill>
            <a:srgbClr val="F1C24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Données d’entrée</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
        <p:nvSpPr>
          <p:cNvPr id="477" name="Rectangle 90">
            <a:extLst>
              <a:ext uri="{FF2B5EF4-FFF2-40B4-BE49-F238E27FC236}">
                <a16:creationId xmlns:a16="http://schemas.microsoft.com/office/drawing/2014/main" id="{A8B91D6A-7F90-9857-EE96-4AE671FE56F6}"/>
              </a:ext>
            </a:extLst>
          </p:cNvPr>
          <p:cNvSpPr>
            <a:spLocks noChangeArrowheads="1"/>
          </p:cNvSpPr>
          <p:nvPr/>
        </p:nvSpPr>
        <p:spPr bwMode="auto">
          <a:xfrm>
            <a:off x="4205702" y="1591602"/>
            <a:ext cx="1303900" cy="342326"/>
          </a:xfrm>
          <a:prstGeom prst="rect">
            <a:avLst/>
          </a:prstGeom>
          <a:solidFill>
            <a:srgbClr val="F1C24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Modèle VQA</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
        <p:nvSpPr>
          <p:cNvPr id="478" name="Rectangle 91">
            <a:extLst>
              <a:ext uri="{FF2B5EF4-FFF2-40B4-BE49-F238E27FC236}">
                <a16:creationId xmlns:a16="http://schemas.microsoft.com/office/drawing/2014/main" id="{54267B6E-4613-88A5-815E-5FB1BA91DBA5}"/>
              </a:ext>
            </a:extLst>
          </p:cNvPr>
          <p:cNvSpPr>
            <a:spLocks noChangeArrowheads="1"/>
          </p:cNvSpPr>
          <p:nvPr/>
        </p:nvSpPr>
        <p:spPr bwMode="auto">
          <a:xfrm>
            <a:off x="5936570" y="3113577"/>
            <a:ext cx="866677" cy="31591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Classifieur</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79" name="AutoShape 93">
            <a:extLst>
              <a:ext uri="{FF2B5EF4-FFF2-40B4-BE49-F238E27FC236}">
                <a16:creationId xmlns:a16="http://schemas.microsoft.com/office/drawing/2014/main" id="{5BBD8585-3F7F-DF93-4D96-B360CC070F4E}"/>
              </a:ext>
            </a:extLst>
          </p:cNvPr>
          <p:cNvSpPr>
            <a:spLocks noChangeArrowheads="1"/>
          </p:cNvSpPr>
          <p:nvPr/>
        </p:nvSpPr>
        <p:spPr bwMode="auto">
          <a:xfrm>
            <a:off x="6477000" y="7251700"/>
            <a:ext cx="342900" cy="342900"/>
          </a:xfrm>
          <a:prstGeom prst="rightArrow">
            <a:avLst>
              <a:gd name="adj1" fmla="val 50000"/>
              <a:gd name="adj2" fmla="val 25000"/>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FR"/>
          </a:p>
        </p:txBody>
      </p:sp>
      <p:sp>
        <p:nvSpPr>
          <p:cNvPr id="480" name="Rectangle 95">
            <a:extLst>
              <a:ext uri="{FF2B5EF4-FFF2-40B4-BE49-F238E27FC236}">
                <a16:creationId xmlns:a16="http://schemas.microsoft.com/office/drawing/2014/main" id="{657AC676-BEB8-6142-5386-F6780634BEFA}"/>
              </a:ext>
            </a:extLst>
          </p:cNvPr>
          <p:cNvSpPr>
            <a:spLocks noChangeArrowheads="1"/>
          </p:cNvSpPr>
          <p:nvPr/>
        </p:nvSpPr>
        <p:spPr bwMode="auto">
          <a:xfrm>
            <a:off x="7719941" y="2915578"/>
            <a:ext cx="969597" cy="9715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Réponse :</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Immature </a:t>
            </a:r>
            <a:r>
              <a:rPr kumimoji="0" lang="fr-FR" altLang="fr-FR" sz="12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teratoma</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81" name="Rectangle 52">
            <a:extLst>
              <a:ext uri="{FF2B5EF4-FFF2-40B4-BE49-F238E27FC236}">
                <a16:creationId xmlns:a16="http://schemas.microsoft.com/office/drawing/2014/main" id="{FB7EE5CC-F11E-4358-4CFD-6F89CB4C454E}"/>
              </a:ext>
            </a:extLst>
          </p:cNvPr>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482" name="Rectangle 53">
            <a:extLst>
              <a:ext uri="{FF2B5EF4-FFF2-40B4-BE49-F238E27FC236}">
                <a16:creationId xmlns:a16="http://schemas.microsoft.com/office/drawing/2014/main" id="{89F79EEF-9C1F-E20B-A7A1-1AC3F3F418B4}"/>
              </a:ext>
            </a:extLst>
          </p:cNvPr>
          <p:cNvSpPr>
            <a:spLocks noChangeArrowheads="1"/>
          </p:cNvSpPr>
          <p:nvPr/>
        </p:nvSpPr>
        <p:spPr bwMode="auto">
          <a:xfrm>
            <a:off x="152400" y="6858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fr-FR"/>
          </a:p>
        </p:txBody>
      </p:sp>
      <p:pic>
        <p:nvPicPr>
          <p:cNvPr id="486" name="Image 172">
            <a:extLst>
              <a:ext uri="{FF2B5EF4-FFF2-40B4-BE49-F238E27FC236}">
                <a16:creationId xmlns:a16="http://schemas.microsoft.com/office/drawing/2014/main" id="{2894C723-C273-FDA7-0636-5296DFFE0C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35" y="2103817"/>
            <a:ext cx="1533525" cy="1228725"/>
          </a:xfrm>
          <a:prstGeom prst="rect">
            <a:avLst/>
          </a:prstGeom>
          <a:noFill/>
          <a:extLst>
            <a:ext uri="{909E8E84-426E-40DD-AFC4-6F175D3DCCD1}">
              <a14:hiddenFill xmlns:a14="http://schemas.microsoft.com/office/drawing/2010/main">
                <a:solidFill>
                  <a:srgbClr val="FFFFFF"/>
                </a:solidFill>
              </a14:hiddenFill>
            </a:ext>
          </a:extLst>
        </p:spPr>
      </p:pic>
      <p:cxnSp>
        <p:nvCxnSpPr>
          <p:cNvPr id="490" name="AutoShape 78">
            <a:extLst>
              <a:ext uri="{FF2B5EF4-FFF2-40B4-BE49-F238E27FC236}">
                <a16:creationId xmlns:a16="http://schemas.microsoft.com/office/drawing/2014/main" id="{CC3AF094-1443-C714-986E-8B9B08B2B7A3}"/>
              </a:ext>
            </a:extLst>
          </p:cNvPr>
          <p:cNvCxnSpPr>
            <a:cxnSpLocks noChangeShapeType="1"/>
          </p:cNvCxnSpPr>
          <p:nvPr/>
        </p:nvCxnSpPr>
        <p:spPr bwMode="auto">
          <a:xfrm>
            <a:off x="2010067" y="2738312"/>
            <a:ext cx="1026526" cy="0"/>
          </a:xfrm>
          <a:prstGeom prst="straightConnector1">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500" name="AutoShape 84">
            <a:extLst>
              <a:ext uri="{FF2B5EF4-FFF2-40B4-BE49-F238E27FC236}">
                <a16:creationId xmlns:a16="http://schemas.microsoft.com/office/drawing/2014/main" id="{E54DBF1B-B00E-F697-C901-2E7AD7F82711}"/>
              </a:ext>
            </a:extLst>
          </p:cNvPr>
          <p:cNvCxnSpPr>
            <a:cxnSpLocks noChangeShapeType="1"/>
          </p:cNvCxnSpPr>
          <p:nvPr/>
        </p:nvCxnSpPr>
        <p:spPr bwMode="auto">
          <a:xfrm>
            <a:off x="4393512" y="3891869"/>
            <a:ext cx="366127" cy="0"/>
          </a:xfrm>
          <a:prstGeom prst="straightConnector1">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501" name="AutoShape 87">
            <a:extLst>
              <a:ext uri="{FF2B5EF4-FFF2-40B4-BE49-F238E27FC236}">
                <a16:creationId xmlns:a16="http://schemas.microsoft.com/office/drawing/2014/main" id="{148FA610-C17E-0FBD-669D-AEB0002EA838}"/>
              </a:ext>
            </a:extLst>
          </p:cNvPr>
          <p:cNvCxnSpPr>
            <a:cxnSpLocks noChangeShapeType="1"/>
          </p:cNvCxnSpPr>
          <p:nvPr/>
        </p:nvCxnSpPr>
        <p:spPr bwMode="auto">
          <a:xfrm flipH="1" flipV="1">
            <a:off x="4750114" y="3520732"/>
            <a:ext cx="9525" cy="381000"/>
          </a:xfrm>
          <a:prstGeom prst="straightConnector1">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503" name="AutoShape 93">
            <a:extLst>
              <a:ext uri="{FF2B5EF4-FFF2-40B4-BE49-F238E27FC236}">
                <a16:creationId xmlns:a16="http://schemas.microsoft.com/office/drawing/2014/main" id="{C5749CFB-1627-5181-B4BD-6D5E65275866}"/>
              </a:ext>
            </a:extLst>
          </p:cNvPr>
          <p:cNvSpPr>
            <a:spLocks noChangeArrowheads="1"/>
          </p:cNvSpPr>
          <p:nvPr/>
        </p:nvSpPr>
        <p:spPr bwMode="auto">
          <a:xfrm>
            <a:off x="7045276" y="3061483"/>
            <a:ext cx="646771" cy="396142"/>
          </a:xfrm>
          <a:prstGeom prst="rightArrow">
            <a:avLst>
              <a:gd name="adj1" fmla="val 50000"/>
              <a:gd name="adj2" fmla="val 25000"/>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FR"/>
          </a:p>
        </p:txBody>
      </p:sp>
      <p:cxnSp>
        <p:nvCxnSpPr>
          <p:cNvPr id="504" name="AutoShape 78">
            <a:extLst>
              <a:ext uri="{FF2B5EF4-FFF2-40B4-BE49-F238E27FC236}">
                <a16:creationId xmlns:a16="http://schemas.microsoft.com/office/drawing/2014/main" id="{A637A7A4-D381-3322-715F-664B8338C688}"/>
              </a:ext>
            </a:extLst>
          </p:cNvPr>
          <p:cNvCxnSpPr>
            <a:cxnSpLocks noChangeShapeType="1"/>
            <a:endCxn id="478" idx="1"/>
          </p:cNvCxnSpPr>
          <p:nvPr/>
        </p:nvCxnSpPr>
        <p:spPr bwMode="auto">
          <a:xfrm>
            <a:off x="5358180" y="3258818"/>
            <a:ext cx="578390" cy="12715"/>
          </a:xfrm>
          <a:prstGeom prst="straightConnector1">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507" name="Google Shape;467;p8">
            <a:extLst>
              <a:ext uri="{FF2B5EF4-FFF2-40B4-BE49-F238E27FC236}">
                <a16:creationId xmlns:a16="http://schemas.microsoft.com/office/drawing/2014/main" id="{C560FF98-6D2A-3F68-D132-046BDAD5C4B3}"/>
              </a:ext>
            </a:extLst>
          </p:cNvPr>
          <p:cNvSpPr txBox="1"/>
          <p:nvPr/>
        </p:nvSpPr>
        <p:spPr>
          <a:xfrm>
            <a:off x="4337387" y="2150332"/>
            <a:ext cx="2780888" cy="589402"/>
          </a:xfrm>
          <a:prstGeom prst="rect">
            <a:avLst/>
          </a:prstGeom>
          <a:noFill/>
          <a:ln>
            <a:noFill/>
          </a:ln>
        </p:spPr>
        <p:txBody>
          <a:bodyPr spcFirstLastPara="1" wrap="square" lIns="91425" tIns="91425" rIns="91425" bIns="91425" anchor="t" anchorCtr="0">
            <a:noAutofit/>
          </a:bodyPr>
          <a:lstStyle/>
          <a:p>
            <a:pPr marL="0" marR="900430" indent="0" algn="just">
              <a:lnSpc>
                <a:spcPct val="150000"/>
              </a:lnSpc>
              <a:spcBef>
                <a:spcPts val="600"/>
              </a:spcBef>
              <a:spcAft>
                <a:spcPts val="450"/>
              </a:spcAft>
              <a:buNone/>
            </a:pPr>
            <a:r>
              <a:rPr lang="fr-FR" dirty="0">
                <a:effectLst/>
                <a:latin typeface="Times New Roman" panose="02020603050405020304" pitchFamily="18" charset="0"/>
                <a:ea typeface="Times New Roman" panose="02020603050405020304" pitchFamily="18" charset="0"/>
              </a:rPr>
              <a:t>Image </a:t>
            </a:r>
            <a:r>
              <a:rPr lang="fr-FR" dirty="0" err="1">
                <a:effectLst/>
                <a:latin typeface="Times New Roman" panose="02020603050405020304" pitchFamily="18" charset="0"/>
                <a:ea typeface="Times New Roman" panose="02020603050405020304" pitchFamily="18" charset="0"/>
              </a:rPr>
              <a:t>features</a:t>
            </a:r>
            <a:endParaRPr lang="fr-FR" dirty="0">
              <a:effectLst/>
              <a:latin typeface="Times New Roman" panose="02020603050405020304" pitchFamily="18" charset="0"/>
              <a:ea typeface="Times New Roman" panose="02020603050405020304" pitchFamily="18" charset="0"/>
            </a:endParaRPr>
          </a:p>
        </p:txBody>
      </p:sp>
      <p:sp>
        <p:nvSpPr>
          <p:cNvPr id="508" name="Google Shape;467;p8">
            <a:extLst>
              <a:ext uri="{FF2B5EF4-FFF2-40B4-BE49-F238E27FC236}">
                <a16:creationId xmlns:a16="http://schemas.microsoft.com/office/drawing/2014/main" id="{00DED0A6-A3DD-6BF3-1B8D-D1685AA856D5}"/>
              </a:ext>
            </a:extLst>
          </p:cNvPr>
          <p:cNvSpPr txBox="1"/>
          <p:nvPr/>
        </p:nvSpPr>
        <p:spPr>
          <a:xfrm>
            <a:off x="4349107" y="3695432"/>
            <a:ext cx="2780888" cy="589402"/>
          </a:xfrm>
          <a:prstGeom prst="rect">
            <a:avLst/>
          </a:prstGeom>
          <a:noFill/>
          <a:ln>
            <a:noFill/>
          </a:ln>
        </p:spPr>
        <p:txBody>
          <a:bodyPr spcFirstLastPara="1" wrap="square" lIns="91425" tIns="91425" rIns="91425" bIns="91425" anchor="t" anchorCtr="0">
            <a:noAutofit/>
          </a:bodyPr>
          <a:lstStyle/>
          <a:p>
            <a:pPr marL="0" marR="900430" indent="0" algn="just">
              <a:lnSpc>
                <a:spcPct val="150000"/>
              </a:lnSpc>
              <a:spcBef>
                <a:spcPts val="600"/>
              </a:spcBef>
              <a:spcAft>
                <a:spcPts val="450"/>
              </a:spcAft>
              <a:buNone/>
            </a:pPr>
            <a:r>
              <a:rPr lang="fr-FR" dirty="0">
                <a:effectLst/>
                <a:latin typeface="Times New Roman" panose="02020603050405020304" pitchFamily="18" charset="0"/>
                <a:ea typeface="Times New Roman" panose="02020603050405020304" pitchFamily="18" charset="0"/>
              </a:rPr>
              <a:t>Question </a:t>
            </a:r>
            <a:r>
              <a:rPr lang="fr-FR" dirty="0" err="1">
                <a:effectLst/>
                <a:latin typeface="Times New Roman" panose="02020603050405020304" pitchFamily="18" charset="0"/>
                <a:ea typeface="Times New Roman" panose="02020603050405020304" pitchFamily="18" charset="0"/>
              </a:rPr>
              <a:t>features</a:t>
            </a:r>
            <a:endParaRPr lang="fr-FR"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17189</TotalTime>
  <Words>3938</Words>
  <Application>Microsoft Office PowerPoint</Application>
  <PresentationFormat>Affichage à l'écran (16:9)</PresentationFormat>
  <Paragraphs>319</Paragraphs>
  <Slides>32</Slides>
  <Notes>32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32</vt:i4>
      </vt:variant>
    </vt:vector>
  </HeadingPairs>
  <TitlesOfParts>
    <vt:vector size="42" baseType="lpstr">
      <vt:lpstr>Wingdings</vt:lpstr>
      <vt:lpstr>Arial</vt:lpstr>
      <vt:lpstr>Teko</vt:lpstr>
      <vt:lpstr>Times New Roman</vt:lpstr>
      <vt:lpstr>Roboto Condensed Light</vt:lpstr>
      <vt:lpstr>Roboto Condensed</vt:lpstr>
      <vt:lpstr>Calibri</vt:lpstr>
      <vt:lpstr>Arvo</vt:lpstr>
      <vt:lpstr>Noto Sans Symbols</vt:lpstr>
      <vt:lpstr>Salerio template</vt:lpstr>
      <vt:lpstr>Présentation PowerPoint</vt:lpstr>
      <vt:lpstr>Plan de la présentation</vt:lpstr>
      <vt:lpstr>Introduction</vt:lpstr>
      <vt:lpstr>Introduction</vt:lpstr>
      <vt:lpstr>Introduction</vt:lpstr>
      <vt:lpstr>Problématique et présentation général du projet</vt:lpstr>
      <vt:lpstr>Problématique</vt:lpstr>
      <vt:lpstr>Présentation PowerPoint</vt:lpstr>
      <vt:lpstr>Solution proposée</vt:lpstr>
      <vt:lpstr>Objectifs à atteindre </vt:lpstr>
      <vt:lpstr>État de l’art</vt:lpstr>
      <vt:lpstr>Dataset: VQA-Med-2019</vt:lpstr>
      <vt:lpstr>Dataset: VQA-Med-2019</vt:lpstr>
      <vt:lpstr>Dataset: VQA-Med-2019</vt:lpstr>
      <vt:lpstr>Présentation PowerPoint</vt:lpstr>
      <vt:lpstr>Présentation PowerPoint</vt:lpstr>
      <vt:lpstr>Le modèle Transformer pour la vision</vt:lpstr>
      <vt:lpstr>Implémentation &amp; évaluation :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 et perspectives </vt:lpstr>
      <vt:lpstr>Présentation PowerPoint</vt:lpstr>
      <vt:lpstr>Perspectives </vt:lpstr>
      <vt:lpstr>Merci pour votre attention </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admin</dc:creator>
  <cp:lastModifiedBy>admin</cp:lastModifiedBy>
  <cp:revision>47</cp:revision>
  <dcterms:modified xsi:type="dcterms:W3CDTF">2022-10-11T00:13:20Z</dcterms:modified>
</cp:coreProperties>
</file>